
<file path=[Content_Types].xml><?xml version="1.0" encoding="utf-8"?>
<Types xmlns="http://schemas.openxmlformats.org/package/2006/content-types">
  <Default Extension="fntdata" ContentType="application/x-fontdata"/>
  <Default Extension="gif" ContentType="image/gi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27"/>
  </p:notesMasterIdLst>
  <p:sldIdLst>
    <p:sldId id="283" r:id="rId2"/>
    <p:sldId id="284" r:id="rId3"/>
    <p:sldId id="318" r:id="rId4"/>
    <p:sldId id="285" r:id="rId5"/>
    <p:sldId id="317" r:id="rId6"/>
    <p:sldId id="311" r:id="rId7"/>
    <p:sldId id="319" r:id="rId8"/>
    <p:sldId id="320" r:id="rId9"/>
    <p:sldId id="321" r:id="rId10"/>
    <p:sldId id="322" r:id="rId11"/>
    <p:sldId id="323" r:id="rId12"/>
    <p:sldId id="315" r:id="rId13"/>
    <p:sldId id="313" r:id="rId14"/>
    <p:sldId id="324" r:id="rId15"/>
    <p:sldId id="316" r:id="rId16"/>
    <p:sldId id="327" r:id="rId17"/>
    <p:sldId id="328" r:id="rId18"/>
    <p:sldId id="329" r:id="rId19"/>
    <p:sldId id="330" r:id="rId20"/>
    <p:sldId id="331" r:id="rId21"/>
    <p:sldId id="332" r:id="rId22"/>
    <p:sldId id="333" r:id="rId23"/>
    <p:sldId id="325" r:id="rId24"/>
    <p:sldId id="312" r:id="rId25"/>
    <p:sldId id="326" r:id="rId26"/>
  </p:sldIdLst>
  <p:sldSz cx="9144000" cy="5143500" type="screen16x9"/>
  <p:notesSz cx="6858000" cy="9144000"/>
  <p:embeddedFontLst>
    <p:embeddedFont>
      <p:font typeface="Franklin Gothic Book" panose="020B0503020102020204" pitchFamily="34" charset="0"/>
      <p:regular r:id="rId28"/>
      <p:italic r:id="rId29"/>
    </p:embeddedFont>
    <p:embeddedFont>
      <p:font typeface="Open Sans" panose="020B0604020202020204" charset="0"/>
      <p:regular r:id="rId30"/>
      <p:bold r:id="rId31"/>
      <p:italic r:id="rId32"/>
      <p:boldItalic r:id="rId33"/>
    </p:embeddedFont>
    <p:embeddedFont>
      <p:font typeface="Titillium Web" panose="020B0604020202020204" charset="0"/>
      <p:regular r:id="rId34"/>
      <p:bold r:id="rId35"/>
      <p:italic r:id="rId36"/>
      <p:boldItalic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BD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450EE95-4489-433F-ACD6-F584199F9B2D}">
  <a:tblStyle styleId="{6450EE95-4489-433F-ACD6-F584199F9B2D}"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959" autoAdjust="0"/>
  </p:normalViewPr>
  <p:slideViewPr>
    <p:cSldViewPr snapToGrid="0">
      <p:cViewPr varScale="1">
        <p:scale>
          <a:sx n="123" d="100"/>
          <a:sy n="123" d="100"/>
        </p:scale>
        <p:origin x="11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font" Target="fonts/font7.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37" Type="http://schemas.openxmlformats.org/officeDocument/2006/relationships/font" Target="fonts/font10.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font" Target="fonts/font8.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6.fntdata"/><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Professional advising – this is the sole focus of the advising staff, not a part-time function of another position</a:t>
            </a:r>
          </a:p>
          <a:p>
            <a:r>
              <a:rPr lang="en-US" dirty="0"/>
              <a:t>This is a specialized function</a:t>
            </a:r>
          </a:p>
        </p:txBody>
      </p:sp>
    </p:spTree>
    <p:extLst>
      <p:ext uri="{BB962C8B-B14F-4D97-AF65-F5344CB8AC3E}">
        <p14:creationId xmlns:p14="http://schemas.microsoft.com/office/powerpoint/2010/main" val="3015982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95/5 – Advisors are in a place to handle a majority of questions related to financial aid.  The 5% of extremely unique scenarios SFS is happy to assist, provide feedback and explain through the situation.  There are no silos, no “locked away” data or refusal to share information.</a:t>
            </a:r>
          </a:p>
        </p:txBody>
      </p:sp>
    </p:spTree>
    <p:extLst>
      <p:ext uri="{BB962C8B-B14F-4D97-AF65-F5344CB8AC3E}">
        <p14:creationId xmlns:p14="http://schemas.microsoft.com/office/powerpoint/2010/main" val="2483038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We’ve talked about our collaboration within Unity, but not our interaction with students.</a:t>
            </a:r>
          </a:p>
          <a:p>
            <a:r>
              <a:rPr lang="en-US" dirty="0"/>
              <a:t>This is where we set ourselves apart, and how we are able to retain at such high levels.</a:t>
            </a:r>
          </a:p>
          <a:p>
            <a:r>
              <a:rPr lang="en-US" dirty="0"/>
              <a:t>Professional advising with a one-stop shop, meeting student needs head-on.</a:t>
            </a:r>
          </a:p>
        </p:txBody>
      </p:sp>
    </p:spTree>
    <p:extLst>
      <p:ext uri="{BB962C8B-B14F-4D97-AF65-F5344CB8AC3E}">
        <p14:creationId xmlns:p14="http://schemas.microsoft.com/office/powerpoint/2010/main" val="1954464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Questions about bills, Financial Aid, Transfer Credits, Assignments, Accommodations, Books, the Library… absolutely anything.</a:t>
            </a:r>
          </a:p>
          <a:p>
            <a:r>
              <a:rPr lang="en-US" dirty="0"/>
              <a:t>Sometimes it’s just to talk – problems with time management or a fellow student, and just want to vent.</a:t>
            </a:r>
          </a:p>
          <a:p>
            <a:r>
              <a:rPr lang="en-US" dirty="0"/>
              <a:t>If we don’t have the answer, we will get it – and set a clear timeframe for follow-up.</a:t>
            </a:r>
          </a:p>
        </p:txBody>
      </p:sp>
    </p:spTree>
    <p:extLst>
      <p:ext uri="{BB962C8B-B14F-4D97-AF65-F5344CB8AC3E}">
        <p14:creationId xmlns:p14="http://schemas.microsoft.com/office/powerpoint/2010/main" val="743214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Establishes continuous and consistent open channel of communication between students and advisors </a:t>
            </a:r>
          </a:p>
          <a:p>
            <a:r>
              <a:rPr lang="en-US" dirty="0"/>
              <a:t>Covers resources utilized by different units, all with a shared purpose – student success</a:t>
            </a:r>
          </a:p>
          <a:p>
            <a:r>
              <a:rPr lang="en-US" dirty="0"/>
              <a:t>These are the broad communications that all students receive, and doesn’t account for the personal outreach also taking place</a:t>
            </a:r>
          </a:p>
        </p:txBody>
      </p:sp>
    </p:spTree>
    <p:extLst>
      <p:ext uri="{BB962C8B-B14F-4D97-AF65-F5344CB8AC3E}">
        <p14:creationId xmlns:p14="http://schemas.microsoft.com/office/powerpoint/2010/main" val="26319155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 know that our students are working adults with high financial need and most are transferring in credit from other universities. </a:t>
            </a:r>
          </a:p>
          <a:p>
            <a:r>
              <a:rPr lang="en-US" dirty="0"/>
              <a:t>This means they often have had prior experiences in higher education and sometimes will come to us with pre-conceived notions about how things were done somewhere else. </a:t>
            </a:r>
          </a:p>
          <a:p>
            <a:r>
              <a:rPr lang="en-US" dirty="0"/>
              <a:t>They left other colleges (or never started) for a reason – we want to give them every reason to continue and be successful, and we do not do things like other places.  </a:t>
            </a:r>
          </a:p>
          <a:p>
            <a:r>
              <a:rPr lang="en-US" dirty="0"/>
              <a:t>They will not get lost or be just a number – we have technology in place to prevent it.</a:t>
            </a:r>
          </a:p>
          <a:p>
            <a:r>
              <a:rPr lang="en-US" dirty="0"/>
              <a:t>Some students appreciate the high-touch model, some do not – those that don’t will not engage with us and tend to be successful independently… but they don’t have a choice.  We’re consistent.</a:t>
            </a:r>
          </a:p>
          <a:p>
            <a:pPr marL="139700" indent="0">
              <a:buNone/>
            </a:pPr>
            <a:endParaRPr lang="en-US" dirty="0"/>
          </a:p>
        </p:txBody>
      </p:sp>
    </p:spTree>
    <p:extLst>
      <p:ext uri="{BB962C8B-B14F-4D97-AF65-F5344CB8AC3E}">
        <p14:creationId xmlns:p14="http://schemas.microsoft.com/office/powerpoint/2010/main" val="778766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depth of knowledge is extensive – courses, assignments, program requirements, all across the entire catalog</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some students prefer more control, but we’ve found they over-estimate their capacity.</a:t>
            </a:r>
          </a:p>
          <a:p>
            <a:endParaRPr lang="en-US" dirty="0"/>
          </a:p>
        </p:txBody>
      </p:sp>
    </p:spTree>
    <p:extLst>
      <p:ext uri="{BB962C8B-B14F-4D97-AF65-F5344CB8AC3E}">
        <p14:creationId xmlns:p14="http://schemas.microsoft.com/office/powerpoint/2010/main" val="3349663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35ed75ccf_0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04920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35ed75ccf_0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77769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35ed75ccf_0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25668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35ed75ccf_0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66091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Advising is normally an academic function, not a function of enrollment – that’s a major difference for us, and very intentional.  We’ll explain why later.</a:t>
            </a:r>
          </a:p>
          <a:p>
            <a:r>
              <a:rPr lang="en-US" dirty="0"/>
              <a:t>Heuristics tell us when more staff are needed – workload is 250 students, and we hire more staff when approaching 190</a:t>
            </a:r>
          </a:p>
        </p:txBody>
      </p:sp>
    </p:spTree>
    <p:extLst>
      <p:ext uri="{BB962C8B-B14F-4D97-AF65-F5344CB8AC3E}">
        <p14:creationId xmlns:p14="http://schemas.microsoft.com/office/powerpoint/2010/main" val="9915490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35ed75ccf_0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487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depth of knowledge is extensive – courses, assignments, program requirements, all across the entire catalog</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some students prefer more control, but we’ve found they over-estimate their capacity.</a:t>
            </a:r>
          </a:p>
          <a:p>
            <a:endParaRPr lang="en-US" dirty="0"/>
          </a:p>
        </p:txBody>
      </p:sp>
    </p:spTree>
    <p:extLst>
      <p:ext uri="{BB962C8B-B14F-4D97-AF65-F5344CB8AC3E}">
        <p14:creationId xmlns:p14="http://schemas.microsoft.com/office/powerpoint/2010/main" val="6784885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indent="0">
              <a:buNone/>
            </a:pPr>
            <a:r>
              <a:rPr lang="en-US" dirty="0"/>
              <a:t>New terms start every 5 (or 8) weeks – there’s no guarantee that our students return.</a:t>
            </a:r>
          </a:p>
        </p:txBody>
      </p:sp>
    </p:spTree>
    <p:extLst>
      <p:ext uri="{BB962C8B-B14F-4D97-AF65-F5344CB8AC3E}">
        <p14:creationId xmlns:p14="http://schemas.microsoft.com/office/powerpoint/2010/main" val="3668548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Relationships shape our work and influence the student experience.</a:t>
            </a:r>
          </a:p>
          <a:p>
            <a:r>
              <a:rPr lang="en-US" dirty="0"/>
              <a:t>Collaboration across academic, recruitment and support teams is unique and drives our success.</a:t>
            </a:r>
          </a:p>
        </p:txBody>
      </p:sp>
      <p:sp>
        <p:nvSpPr>
          <p:cNvPr id="4" name="Slide Number Placeholder 3"/>
          <p:cNvSpPr>
            <a:spLocks noGrp="1"/>
          </p:cNvSpPr>
          <p:nvPr>
            <p:ph type="sldNum" sz="quarter" idx="5"/>
          </p:nvPr>
        </p:nvSpPr>
        <p:spPr/>
        <p:txBody>
          <a:bodyPr/>
          <a:lstStyle/>
          <a:p>
            <a:fld id="{BC849E9A-41F7-4779-A581-48A7C374A227}" type="slidenum">
              <a:rPr lang="en-US" smtClean="0"/>
              <a:t>24</a:t>
            </a:fld>
            <a:endParaRPr lang="en-US" dirty="0"/>
          </a:p>
        </p:txBody>
      </p:sp>
    </p:spTree>
    <p:extLst>
      <p:ext uri="{BB962C8B-B14F-4D97-AF65-F5344CB8AC3E}">
        <p14:creationId xmlns:p14="http://schemas.microsoft.com/office/powerpoint/2010/main" val="25312565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9905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Relationships cover a broad spectrum of units, and many levels of engagement</a:t>
            </a:r>
          </a:p>
          <a:p>
            <a:r>
              <a:rPr lang="en-US" dirty="0"/>
              <a:t>Operations, Career Services, IR, Marketing and others are critical to our success as well, but we only have so much time today!  I’d be happy to talk more about those other relationships at another time, because they’re incredibly important to us as well.</a:t>
            </a:r>
          </a:p>
        </p:txBody>
      </p:sp>
      <p:sp>
        <p:nvSpPr>
          <p:cNvPr id="4" name="Slide Number Placeholder 3"/>
          <p:cNvSpPr>
            <a:spLocks noGrp="1"/>
          </p:cNvSpPr>
          <p:nvPr>
            <p:ph type="sldNum" sz="quarter" idx="5"/>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3350299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Back to what makes DE Advising different – our level of collaboration with other units.</a:t>
            </a:r>
          </a:p>
          <a:p>
            <a:r>
              <a:rPr lang="en-US" dirty="0"/>
              <a:t>As professional advisors, we need solid working relationships and open lines of communication to be effective.</a:t>
            </a:r>
          </a:p>
          <a:p>
            <a:endParaRPr lang="en-US" dirty="0"/>
          </a:p>
        </p:txBody>
      </p:sp>
    </p:spTree>
    <p:extLst>
      <p:ext uri="{BB962C8B-B14F-4D97-AF65-F5344CB8AC3E}">
        <p14:creationId xmlns:p14="http://schemas.microsoft.com/office/powerpoint/2010/main" val="1928082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After the add/drop period, the student is officially working with their advisor for the rest of their time at Unity. </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The Associate Dean is responsible for assigning students to an advisor and managing their student load, and reviews enrollment projections to plan workloads</a:t>
            </a:r>
          </a:p>
          <a:p>
            <a:r>
              <a:rPr lang="en-US" dirty="0"/>
              <a:t>Warm handoffs are critical to keep students working with the right person – either starting with an advisor early because they’re excited, or going back to their concierge because they have such a good connection.</a:t>
            </a:r>
          </a:p>
          <a:p>
            <a:r>
              <a:rPr lang="en-US" dirty="0"/>
              <a:t>Unique scenarios such as accommodations, payment arrangements, custom scheduling needs due to finance limitations</a:t>
            </a:r>
          </a:p>
          <a:p>
            <a:r>
              <a:rPr lang="en-US" dirty="0"/>
              <a:t>Outstanding student needs happen as we approach a term start – students want to begin at the last minute and are missing low-risk items that won’t prevent them from starting (Master Promissory Note, Loan Entrance Counseling).  Concierges and Advisors collaborate and work out agreements for these students to begin.</a:t>
            </a:r>
          </a:p>
        </p:txBody>
      </p:sp>
    </p:spTree>
    <p:extLst>
      <p:ext uri="{BB962C8B-B14F-4D97-AF65-F5344CB8AC3E}">
        <p14:creationId xmlns:p14="http://schemas.microsoft.com/office/powerpoint/2010/main" val="356025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Advising isn’t nested within academics, which is unique, but they work towards a shared purpose</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Both want students to succeed, and with two advocates the student is better equipped to thrive</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endParaRPr lang="en-US" dirty="0"/>
          </a:p>
        </p:txBody>
      </p:sp>
    </p:spTree>
    <p:extLst>
      <p:ext uri="{BB962C8B-B14F-4D97-AF65-F5344CB8AC3E}">
        <p14:creationId xmlns:p14="http://schemas.microsoft.com/office/powerpoint/2010/main" val="2444775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dirty="0"/>
              <a:t>chain of command for escalation: student to faculty, if still unresolved, student to advisor, advisor to Associate Dean, Associate Dean to Academic Dean). </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endParaRPr lang="en-US" dirty="0"/>
          </a:p>
        </p:txBody>
      </p:sp>
    </p:spTree>
    <p:extLst>
      <p:ext uri="{BB962C8B-B14F-4D97-AF65-F5344CB8AC3E}">
        <p14:creationId xmlns:p14="http://schemas.microsoft.com/office/powerpoint/2010/main" val="1191062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Course feedback is often gathered through surveys, filtered through faculty or put into a database for review (at some time).</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Interviewee for a LARGE online program discussed their feedback loop:  if a broken link existed or someone had a concern, it was entered into a database.  When asked what happened to it from there, he said “we hoped it would be fixed, but we never knew.  We couldn’t see the courses, and no one ever told us what happened – we’d only know if someone kept complaining about it”</a:t>
            </a:r>
          </a:p>
        </p:txBody>
      </p:sp>
    </p:spTree>
    <p:extLst>
      <p:ext uri="{BB962C8B-B14F-4D97-AF65-F5344CB8AC3E}">
        <p14:creationId xmlns:p14="http://schemas.microsoft.com/office/powerpoint/2010/main" val="3692742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Almost all students are providing transcripts for evaluation, many students with multiple</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The unofficial evaluation completed by Operations is critical for Concierges, and Official Evaluation completed by the registrar influences the student’s academic plan</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a:t>Lack of clarity about “When will I finish” is a major concern of students, and in many cases is why they’ve left another institution.</a:t>
            </a:r>
          </a:p>
        </p:txBody>
      </p:sp>
    </p:spTree>
    <p:extLst>
      <p:ext uri="{BB962C8B-B14F-4D97-AF65-F5344CB8AC3E}">
        <p14:creationId xmlns:p14="http://schemas.microsoft.com/office/powerpoint/2010/main" val="424683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8"/>
        <p:cNvGrpSpPr/>
        <p:nvPr/>
      </p:nvGrpSpPr>
      <p:grpSpPr>
        <a:xfrm>
          <a:off x="0" y="0"/>
          <a:ext cx="0" cy="0"/>
          <a:chOff x="0" y="0"/>
          <a:chExt cx="0" cy="0"/>
        </a:xfrm>
      </p:grpSpPr>
      <p:sp>
        <p:nvSpPr>
          <p:cNvPr id="9" name="Google Shape;9;p2"/>
          <p:cNvSpPr/>
          <p:nvPr/>
        </p:nvSpPr>
        <p:spPr>
          <a:xfrm>
            <a:off x="0" y="0"/>
            <a:ext cx="9144000" cy="3745800"/>
          </a:xfrm>
          <a:prstGeom prst="rect">
            <a:avLst/>
          </a:prstGeom>
          <a:solidFill>
            <a:srgbClr val="5BBD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579000" y="1920450"/>
            <a:ext cx="54300" cy="1191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 name="Google Shape;11;p2"/>
          <p:cNvSpPr txBox="1">
            <a:spLocks noGrp="1"/>
          </p:cNvSpPr>
          <p:nvPr>
            <p:ph type="ctrTitle"/>
          </p:nvPr>
        </p:nvSpPr>
        <p:spPr>
          <a:xfrm>
            <a:off x="685800" y="1915625"/>
            <a:ext cx="5412300" cy="1159800"/>
          </a:xfrm>
          <a:prstGeom prst="rect">
            <a:avLst/>
          </a:prstGeom>
        </p:spPr>
        <p:txBody>
          <a:bodyPr spcFirstLastPara="1" wrap="square" lIns="91425" tIns="91425" rIns="91425" bIns="91425" anchor="ctr" anchorCtr="0">
            <a:noAutofit/>
          </a:bodyPr>
          <a:lstStyle>
            <a:lvl1pPr lvl="0">
              <a:spcBef>
                <a:spcPts val="0"/>
              </a:spcBef>
              <a:spcAft>
                <a:spcPts val="0"/>
              </a:spcAft>
              <a:buClr>
                <a:srgbClr val="FFFFFF"/>
              </a:buClr>
              <a:buSzPts val="4800"/>
              <a:buNone/>
              <a:defRPr sz="4800">
                <a:solidFill>
                  <a:srgbClr val="FFFFFF"/>
                </a:solidFill>
              </a:defRPr>
            </a:lvl1pPr>
            <a:lvl2pPr lvl="1">
              <a:spcBef>
                <a:spcPts val="0"/>
              </a:spcBef>
              <a:spcAft>
                <a:spcPts val="0"/>
              </a:spcAft>
              <a:buClr>
                <a:srgbClr val="FFFFFF"/>
              </a:buClr>
              <a:buSzPts val="4800"/>
              <a:buFont typeface="Open Sans"/>
              <a:buNone/>
              <a:defRPr sz="4800">
                <a:solidFill>
                  <a:srgbClr val="FFFFFF"/>
                </a:solidFill>
                <a:latin typeface="Open Sans"/>
                <a:ea typeface="Open Sans"/>
                <a:cs typeface="Open Sans"/>
                <a:sym typeface="Open Sans"/>
              </a:defRPr>
            </a:lvl2pPr>
            <a:lvl3pPr lvl="2">
              <a:spcBef>
                <a:spcPts val="0"/>
              </a:spcBef>
              <a:spcAft>
                <a:spcPts val="0"/>
              </a:spcAft>
              <a:buClr>
                <a:srgbClr val="FFFFFF"/>
              </a:buClr>
              <a:buSzPts val="4800"/>
              <a:buFont typeface="Open Sans"/>
              <a:buNone/>
              <a:defRPr sz="4800">
                <a:solidFill>
                  <a:srgbClr val="FFFFFF"/>
                </a:solidFill>
                <a:latin typeface="Open Sans"/>
                <a:ea typeface="Open Sans"/>
                <a:cs typeface="Open Sans"/>
                <a:sym typeface="Open Sans"/>
              </a:defRPr>
            </a:lvl3pPr>
            <a:lvl4pPr lvl="3">
              <a:spcBef>
                <a:spcPts val="0"/>
              </a:spcBef>
              <a:spcAft>
                <a:spcPts val="0"/>
              </a:spcAft>
              <a:buClr>
                <a:srgbClr val="FFFFFF"/>
              </a:buClr>
              <a:buSzPts val="4800"/>
              <a:buFont typeface="Open Sans"/>
              <a:buNone/>
              <a:defRPr sz="4800">
                <a:solidFill>
                  <a:srgbClr val="FFFFFF"/>
                </a:solidFill>
                <a:latin typeface="Open Sans"/>
                <a:ea typeface="Open Sans"/>
                <a:cs typeface="Open Sans"/>
                <a:sym typeface="Open Sans"/>
              </a:defRPr>
            </a:lvl4pPr>
            <a:lvl5pPr lvl="4">
              <a:spcBef>
                <a:spcPts val="0"/>
              </a:spcBef>
              <a:spcAft>
                <a:spcPts val="0"/>
              </a:spcAft>
              <a:buClr>
                <a:srgbClr val="FFFFFF"/>
              </a:buClr>
              <a:buSzPts val="4800"/>
              <a:buFont typeface="Open Sans"/>
              <a:buNone/>
              <a:defRPr sz="4800">
                <a:solidFill>
                  <a:srgbClr val="FFFFFF"/>
                </a:solidFill>
                <a:latin typeface="Open Sans"/>
                <a:ea typeface="Open Sans"/>
                <a:cs typeface="Open Sans"/>
                <a:sym typeface="Open Sans"/>
              </a:defRPr>
            </a:lvl5pPr>
            <a:lvl6pPr lvl="5">
              <a:spcBef>
                <a:spcPts val="0"/>
              </a:spcBef>
              <a:spcAft>
                <a:spcPts val="0"/>
              </a:spcAft>
              <a:buClr>
                <a:srgbClr val="FFFFFF"/>
              </a:buClr>
              <a:buSzPts val="4800"/>
              <a:buFont typeface="Open Sans"/>
              <a:buNone/>
              <a:defRPr sz="4800">
                <a:solidFill>
                  <a:srgbClr val="FFFFFF"/>
                </a:solidFill>
                <a:latin typeface="Open Sans"/>
                <a:ea typeface="Open Sans"/>
                <a:cs typeface="Open Sans"/>
                <a:sym typeface="Open Sans"/>
              </a:defRPr>
            </a:lvl6pPr>
            <a:lvl7pPr lvl="6">
              <a:spcBef>
                <a:spcPts val="0"/>
              </a:spcBef>
              <a:spcAft>
                <a:spcPts val="0"/>
              </a:spcAft>
              <a:buClr>
                <a:srgbClr val="FFFFFF"/>
              </a:buClr>
              <a:buSzPts val="4800"/>
              <a:buFont typeface="Open Sans"/>
              <a:buNone/>
              <a:defRPr sz="4800">
                <a:solidFill>
                  <a:srgbClr val="FFFFFF"/>
                </a:solidFill>
                <a:latin typeface="Open Sans"/>
                <a:ea typeface="Open Sans"/>
                <a:cs typeface="Open Sans"/>
                <a:sym typeface="Open Sans"/>
              </a:defRPr>
            </a:lvl7pPr>
            <a:lvl8pPr lvl="7">
              <a:spcBef>
                <a:spcPts val="0"/>
              </a:spcBef>
              <a:spcAft>
                <a:spcPts val="0"/>
              </a:spcAft>
              <a:buClr>
                <a:srgbClr val="FFFFFF"/>
              </a:buClr>
              <a:buSzPts val="4800"/>
              <a:buFont typeface="Open Sans"/>
              <a:buNone/>
              <a:defRPr sz="4800">
                <a:solidFill>
                  <a:srgbClr val="FFFFFF"/>
                </a:solidFill>
                <a:latin typeface="Open Sans"/>
                <a:ea typeface="Open Sans"/>
                <a:cs typeface="Open Sans"/>
                <a:sym typeface="Open Sans"/>
              </a:defRPr>
            </a:lvl8pPr>
            <a:lvl9pPr lvl="8">
              <a:spcBef>
                <a:spcPts val="0"/>
              </a:spcBef>
              <a:spcAft>
                <a:spcPts val="0"/>
              </a:spcAft>
              <a:buClr>
                <a:srgbClr val="FFFFFF"/>
              </a:buClr>
              <a:buSzPts val="4800"/>
              <a:buFont typeface="Open Sans"/>
              <a:buNone/>
              <a:defRPr sz="4800">
                <a:solidFill>
                  <a:srgbClr val="FFFFFF"/>
                </a:solidFill>
                <a:latin typeface="Open Sans"/>
                <a:ea typeface="Open Sans"/>
                <a:cs typeface="Open Sans"/>
                <a:sym typeface="Open San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844425" y="422500"/>
            <a:ext cx="3226800" cy="8574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34" name="Google Shape;34;p7"/>
          <p:cNvSpPr txBox="1">
            <a:spLocks noGrp="1"/>
          </p:cNvSpPr>
          <p:nvPr>
            <p:ph type="body" idx="1"/>
          </p:nvPr>
        </p:nvSpPr>
        <p:spPr>
          <a:xfrm>
            <a:off x="844425" y="1610450"/>
            <a:ext cx="2257200" cy="33153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35" name="Google Shape;35;p7"/>
          <p:cNvSpPr txBox="1">
            <a:spLocks noGrp="1"/>
          </p:cNvSpPr>
          <p:nvPr>
            <p:ph type="body" idx="2"/>
          </p:nvPr>
        </p:nvSpPr>
        <p:spPr>
          <a:xfrm>
            <a:off x="3217286" y="1610450"/>
            <a:ext cx="2257200" cy="33153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36" name="Google Shape;36;p7"/>
          <p:cNvSpPr txBox="1">
            <a:spLocks noGrp="1"/>
          </p:cNvSpPr>
          <p:nvPr>
            <p:ph type="body" idx="3"/>
          </p:nvPr>
        </p:nvSpPr>
        <p:spPr>
          <a:xfrm>
            <a:off x="5590146" y="1610450"/>
            <a:ext cx="2257200" cy="33153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37" name="Google Shape;37;p7"/>
          <p:cNvSpPr/>
          <p:nvPr/>
        </p:nvSpPr>
        <p:spPr>
          <a:xfrm>
            <a:off x="579000" y="579000"/>
            <a:ext cx="54300" cy="675600"/>
          </a:xfrm>
          <a:prstGeom prst="rect">
            <a:avLst/>
          </a:prstGeom>
          <a:solidFill>
            <a:srgbClr val="5BBD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a:off x="9089700" y="0"/>
            <a:ext cx="54300" cy="5143500"/>
          </a:xfrm>
          <a:prstGeom prst="rect">
            <a:avLst/>
          </a:prstGeom>
          <a:solidFill>
            <a:srgbClr val="5BBD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color">
  <p:cSld name="TITLE_ONLY_1">
    <p:spTree>
      <p:nvGrpSpPr>
        <p:cNvPr id="1" name="Shape 43"/>
        <p:cNvGrpSpPr/>
        <p:nvPr/>
      </p:nvGrpSpPr>
      <p:grpSpPr>
        <a:xfrm>
          <a:off x="0" y="0"/>
          <a:ext cx="0" cy="0"/>
          <a:chOff x="0" y="0"/>
          <a:chExt cx="0" cy="0"/>
        </a:xfrm>
      </p:grpSpPr>
      <p:sp>
        <p:nvSpPr>
          <p:cNvPr id="44" name="Google Shape;44;p9"/>
          <p:cNvSpPr/>
          <p:nvPr/>
        </p:nvSpPr>
        <p:spPr>
          <a:xfrm>
            <a:off x="0" y="0"/>
            <a:ext cx="9144000" cy="3745800"/>
          </a:xfrm>
          <a:prstGeom prst="rect">
            <a:avLst/>
          </a:prstGeom>
          <a:solidFill>
            <a:srgbClr val="5BBD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9"/>
          <p:cNvSpPr txBox="1">
            <a:spLocks noGrp="1"/>
          </p:cNvSpPr>
          <p:nvPr>
            <p:ph type="title"/>
          </p:nvPr>
        </p:nvSpPr>
        <p:spPr>
          <a:xfrm>
            <a:off x="844425" y="422500"/>
            <a:ext cx="3226800" cy="8574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FFFFFF"/>
              </a:buClr>
              <a:buSzPts val="2600"/>
              <a:buNone/>
              <a:defRPr>
                <a:solidFill>
                  <a:srgbClr val="FFFFFF"/>
                </a:solidFill>
              </a:defRPr>
            </a:lvl1pPr>
            <a:lvl2pPr lvl="1" rtl="0">
              <a:spcBef>
                <a:spcPts val="0"/>
              </a:spcBef>
              <a:spcAft>
                <a:spcPts val="0"/>
              </a:spcAft>
              <a:buClr>
                <a:srgbClr val="FFFFFF"/>
              </a:buClr>
              <a:buSzPts val="2600"/>
              <a:buNone/>
              <a:defRPr>
                <a:solidFill>
                  <a:srgbClr val="FFFFFF"/>
                </a:solidFill>
              </a:defRPr>
            </a:lvl2pPr>
            <a:lvl3pPr lvl="2" rtl="0">
              <a:spcBef>
                <a:spcPts val="0"/>
              </a:spcBef>
              <a:spcAft>
                <a:spcPts val="0"/>
              </a:spcAft>
              <a:buClr>
                <a:srgbClr val="FFFFFF"/>
              </a:buClr>
              <a:buSzPts val="2600"/>
              <a:buNone/>
              <a:defRPr>
                <a:solidFill>
                  <a:srgbClr val="FFFFFF"/>
                </a:solidFill>
              </a:defRPr>
            </a:lvl3pPr>
            <a:lvl4pPr lvl="3" rtl="0">
              <a:spcBef>
                <a:spcPts val="0"/>
              </a:spcBef>
              <a:spcAft>
                <a:spcPts val="0"/>
              </a:spcAft>
              <a:buClr>
                <a:srgbClr val="FFFFFF"/>
              </a:buClr>
              <a:buSzPts val="2600"/>
              <a:buNone/>
              <a:defRPr>
                <a:solidFill>
                  <a:srgbClr val="FFFFFF"/>
                </a:solidFill>
              </a:defRPr>
            </a:lvl4pPr>
            <a:lvl5pPr lvl="4" rtl="0">
              <a:spcBef>
                <a:spcPts val="0"/>
              </a:spcBef>
              <a:spcAft>
                <a:spcPts val="0"/>
              </a:spcAft>
              <a:buClr>
                <a:srgbClr val="FFFFFF"/>
              </a:buClr>
              <a:buSzPts val="2600"/>
              <a:buNone/>
              <a:defRPr>
                <a:solidFill>
                  <a:srgbClr val="FFFFFF"/>
                </a:solidFill>
              </a:defRPr>
            </a:lvl5pPr>
            <a:lvl6pPr lvl="5" rtl="0">
              <a:spcBef>
                <a:spcPts val="0"/>
              </a:spcBef>
              <a:spcAft>
                <a:spcPts val="0"/>
              </a:spcAft>
              <a:buClr>
                <a:srgbClr val="FFFFFF"/>
              </a:buClr>
              <a:buSzPts val="2600"/>
              <a:buNone/>
              <a:defRPr>
                <a:solidFill>
                  <a:srgbClr val="FFFFFF"/>
                </a:solidFill>
              </a:defRPr>
            </a:lvl6pPr>
            <a:lvl7pPr lvl="6" rtl="0">
              <a:spcBef>
                <a:spcPts val="0"/>
              </a:spcBef>
              <a:spcAft>
                <a:spcPts val="0"/>
              </a:spcAft>
              <a:buClr>
                <a:srgbClr val="FFFFFF"/>
              </a:buClr>
              <a:buSzPts val="2600"/>
              <a:buNone/>
              <a:defRPr>
                <a:solidFill>
                  <a:srgbClr val="FFFFFF"/>
                </a:solidFill>
              </a:defRPr>
            </a:lvl7pPr>
            <a:lvl8pPr lvl="7" rtl="0">
              <a:spcBef>
                <a:spcPts val="0"/>
              </a:spcBef>
              <a:spcAft>
                <a:spcPts val="0"/>
              </a:spcAft>
              <a:buClr>
                <a:srgbClr val="FFFFFF"/>
              </a:buClr>
              <a:buSzPts val="2600"/>
              <a:buNone/>
              <a:defRPr>
                <a:solidFill>
                  <a:srgbClr val="FFFFFF"/>
                </a:solidFill>
              </a:defRPr>
            </a:lvl8pPr>
            <a:lvl9pPr lvl="8" rtl="0">
              <a:spcBef>
                <a:spcPts val="0"/>
              </a:spcBef>
              <a:spcAft>
                <a:spcPts val="0"/>
              </a:spcAft>
              <a:buClr>
                <a:srgbClr val="FFFFFF"/>
              </a:buClr>
              <a:buSzPts val="2600"/>
              <a:buNone/>
              <a:defRPr>
                <a:solidFill>
                  <a:srgbClr val="FFFFFF"/>
                </a:solidFill>
              </a:defRPr>
            </a:lvl9pPr>
          </a:lstStyle>
          <a:p>
            <a:endParaRPr/>
          </a:p>
        </p:txBody>
      </p:sp>
      <p:sp>
        <p:nvSpPr>
          <p:cNvPr id="46" name="Google Shape;46;p9"/>
          <p:cNvSpPr/>
          <p:nvPr/>
        </p:nvSpPr>
        <p:spPr>
          <a:xfrm>
            <a:off x="579000" y="579000"/>
            <a:ext cx="54300" cy="6756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half">
  <p:cSld name="TITLE_ONLY_1_1">
    <p:spTree>
      <p:nvGrpSpPr>
        <p:cNvPr id="1" name="Shape 47"/>
        <p:cNvGrpSpPr/>
        <p:nvPr/>
      </p:nvGrpSpPr>
      <p:grpSpPr>
        <a:xfrm>
          <a:off x="0" y="0"/>
          <a:ext cx="0" cy="0"/>
          <a:chOff x="0" y="0"/>
          <a:chExt cx="0" cy="0"/>
        </a:xfrm>
      </p:grpSpPr>
      <p:sp>
        <p:nvSpPr>
          <p:cNvPr id="48" name="Google Shape;48;p10"/>
          <p:cNvSpPr/>
          <p:nvPr/>
        </p:nvSpPr>
        <p:spPr>
          <a:xfrm>
            <a:off x="0" y="0"/>
            <a:ext cx="4578000" cy="5143500"/>
          </a:xfrm>
          <a:prstGeom prst="rect">
            <a:avLst/>
          </a:prstGeom>
          <a:solidFill>
            <a:srgbClr val="5BBD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0"/>
          <p:cNvSpPr txBox="1">
            <a:spLocks noGrp="1"/>
          </p:cNvSpPr>
          <p:nvPr>
            <p:ph type="title"/>
          </p:nvPr>
        </p:nvSpPr>
        <p:spPr>
          <a:xfrm>
            <a:off x="844425" y="422500"/>
            <a:ext cx="3226800" cy="8574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FFFFFF"/>
              </a:buClr>
              <a:buSzPts val="2600"/>
              <a:buNone/>
              <a:defRPr>
                <a:solidFill>
                  <a:srgbClr val="FFFFFF"/>
                </a:solidFill>
              </a:defRPr>
            </a:lvl1pPr>
            <a:lvl2pPr lvl="1" rtl="0">
              <a:spcBef>
                <a:spcPts val="0"/>
              </a:spcBef>
              <a:spcAft>
                <a:spcPts val="0"/>
              </a:spcAft>
              <a:buClr>
                <a:srgbClr val="FFFFFF"/>
              </a:buClr>
              <a:buSzPts val="2600"/>
              <a:buNone/>
              <a:defRPr>
                <a:solidFill>
                  <a:srgbClr val="FFFFFF"/>
                </a:solidFill>
              </a:defRPr>
            </a:lvl2pPr>
            <a:lvl3pPr lvl="2" rtl="0">
              <a:spcBef>
                <a:spcPts val="0"/>
              </a:spcBef>
              <a:spcAft>
                <a:spcPts val="0"/>
              </a:spcAft>
              <a:buClr>
                <a:srgbClr val="FFFFFF"/>
              </a:buClr>
              <a:buSzPts val="2600"/>
              <a:buNone/>
              <a:defRPr>
                <a:solidFill>
                  <a:srgbClr val="FFFFFF"/>
                </a:solidFill>
              </a:defRPr>
            </a:lvl3pPr>
            <a:lvl4pPr lvl="3" rtl="0">
              <a:spcBef>
                <a:spcPts val="0"/>
              </a:spcBef>
              <a:spcAft>
                <a:spcPts val="0"/>
              </a:spcAft>
              <a:buClr>
                <a:srgbClr val="FFFFFF"/>
              </a:buClr>
              <a:buSzPts val="2600"/>
              <a:buNone/>
              <a:defRPr>
                <a:solidFill>
                  <a:srgbClr val="FFFFFF"/>
                </a:solidFill>
              </a:defRPr>
            </a:lvl4pPr>
            <a:lvl5pPr lvl="4" rtl="0">
              <a:spcBef>
                <a:spcPts val="0"/>
              </a:spcBef>
              <a:spcAft>
                <a:spcPts val="0"/>
              </a:spcAft>
              <a:buClr>
                <a:srgbClr val="FFFFFF"/>
              </a:buClr>
              <a:buSzPts val="2600"/>
              <a:buNone/>
              <a:defRPr>
                <a:solidFill>
                  <a:srgbClr val="FFFFFF"/>
                </a:solidFill>
              </a:defRPr>
            </a:lvl5pPr>
            <a:lvl6pPr lvl="5" rtl="0">
              <a:spcBef>
                <a:spcPts val="0"/>
              </a:spcBef>
              <a:spcAft>
                <a:spcPts val="0"/>
              </a:spcAft>
              <a:buClr>
                <a:srgbClr val="FFFFFF"/>
              </a:buClr>
              <a:buSzPts val="2600"/>
              <a:buNone/>
              <a:defRPr>
                <a:solidFill>
                  <a:srgbClr val="FFFFFF"/>
                </a:solidFill>
              </a:defRPr>
            </a:lvl6pPr>
            <a:lvl7pPr lvl="6" rtl="0">
              <a:spcBef>
                <a:spcPts val="0"/>
              </a:spcBef>
              <a:spcAft>
                <a:spcPts val="0"/>
              </a:spcAft>
              <a:buClr>
                <a:srgbClr val="FFFFFF"/>
              </a:buClr>
              <a:buSzPts val="2600"/>
              <a:buNone/>
              <a:defRPr>
                <a:solidFill>
                  <a:srgbClr val="FFFFFF"/>
                </a:solidFill>
              </a:defRPr>
            </a:lvl7pPr>
            <a:lvl8pPr lvl="7" rtl="0">
              <a:spcBef>
                <a:spcPts val="0"/>
              </a:spcBef>
              <a:spcAft>
                <a:spcPts val="0"/>
              </a:spcAft>
              <a:buClr>
                <a:srgbClr val="FFFFFF"/>
              </a:buClr>
              <a:buSzPts val="2600"/>
              <a:buNone/>
              <a:defRPr>
                <a:solidFill>
                  <a:srgbClr val="FFFFFF"/>
                </a:solidFill>
              </a:defRPr>
            </a:lvl8pPr>
            <a:lvl9pPr lvl="8" rtl="0">
              <a:spcBef>
                <a:spcPts val="0"/>
              </a:spcBef>
              <a:spcAft>
                <a:spcPts val="0"/>
              </a:spcAft>
              <a:buClr>
                <a:srgbClr val="FFFFFF"/>
              </a:buClr>
              <a:buSzPts val="2600"/>
              <a:buNone/>
              <a:defRPr>
                <a:solidFill>
                  <a:srgbClr val="FFFFFF"/>
                </a:solidFill>
              </a:defRPr>
            </a:lvl9pPr>
          </a:lstStyle>
          <a:p>
            <a:endParaRPr/>
          </a:p>
        </p:txBody>
      </p:sp>
      <p:sp>
        <p:nvSpPr>
          <p:cNvPr id="50" name="Google Shape;50;p10"/>
          <p:cNvSpPr/>
          <p:nvPr/>
        </p:nvSpPr>
        <p:spPr>
          <a:xfrm>
            <a:off x="579000" y="579000"/>
            <a:ext cx="54300" cy="6756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51" name="Google Shape;51;p10"/>
          <p:cNvSpPr/>
          <p:nvPr/>
        </p:nvSpPr>
        <p:spPr>
          <a:xfrm>
            <a:off x="9089700" y="0"/>
            <a:ext cx="54300" cy="5143500"/>
          </a:xfrm>
          <a:prstGeom prst="rect">
            <a:avLst/>
          </a:prstGeom>
          <a:solidFill>
            <a:srgbClr val="5BBD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mage background">
  <p:cSld name="TITLE_ONLY_1_1_1">
    <p:spTree>
      <p:nvGrpSpPr>
        <p:cNvPr id="1" name="Shape 52"/>
        <p:cNvGrpSpPr/>
        <p:nvPr/>
      </p:nvGrpSpPr>
      <p:grpSpPr>
        <a:xfrm>
          <a:off x="0" y="0"/>
          <a:ext cx="0" cy="0"/>
          <a:chOff x="0" y="0"/>
          <a:chExt cx="0" cy="0"/>
        </a:xfrm>
      </p:grpSpPr>
      <p:sp>
        <p:nvSpPr>
          <p:cNvPr id="53" name="Google Shape;53;p11"/>
          <p:cNvSpPr/>
          <p:nvPr/>
        </p:nvSpPr>
        <p:spPr>
          <a:xfrm>
            <a:off x="0" y="0"/>
            <a:ext cx="2292000" cy="5143500"/>
          </a:xfrm>
          <a:prstGeom prst="rect">
            <a:avLst/>
          </a:prstGeom>
          <a:solidFill>
            <a:srgbClr val="5BBD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color">
  <p:cSld name="BLANK_1">
    <p:spTree>
      <p:nvGrpSpPr>
        <p:cNvPr id="1" name="Shape 60"/>
        <p:cNvGrpSpPr/>
        <p:nvPr/>
      </p:nvGrpSpPr>
      <p:grpSpPr>
        <a:xfrm>
          <a:off x="0" y="0"/>
          <a:ext cx="0" cy="0"/>
          <a:chOff x="0" y="0"/>
          <a:chExt cx="0" cy="0"/>
        </a:xfrm>
      </p:grpSpPr>
      <p:sp>
        <p:nvSpPr>
          <p:cNvPr id="61" name="Google Shape;61;p14"/>
          <p:cNvSpPr/>
          <p:nvPr/>
        </p:nvSpPr>
        <p:spPr>
          <a:xfrm>
            <a:off x="0" y="0"/>
            <a:ext cx="9144000" cy="2593500"/>
          </a:xfrm>
          <a:prstGeom prst="rect">
            <a:avLst/>
          </a:prstGeom>
          <a:solidFill>
            <a:srgbClr val="5BBD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44425" y="422500"/>
            <a:ext cx="3226800" cy="85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600"/>
              <a:buFont typeface="Open Sans"/>
              <a:buNone/>
              <a:defRPr sz="2600" b="1">
                <a:latin typeface="Open Sans"/>
                <a:ea typeface="Open Sans"/>
                <a:cs typeface="Open Sans"/>
                <a:sym typeface="Open Sans"/>
              </a:defRPr>
            </a:lvl1pPr>
            <a:lvl2pPr lvl="1">
              <a:spcBef>
                <a:spcPts val="0"/>
              </a:spcBef>
              <a:spcAft>
                <a:spcPts val="0"/>
              </a:spcAft>
              <a:buSzPts val="2600"/>
              <a:buFont typeface="Titillium Web"/>
              <a:buNone/>
              <a:defRPr sz="2600" b="1">
                <a:latin typeface="Titillium Web"/>
                <a:ea typeface="Titillium Web"/>
                <a:cs typeface="Titillium Web"/>
                <a:sym typeface="Titillium Web"/>
              </a:defRPr>
            </a:lvl2pPr>
            <a:lvl3pPr lvl="2">
              <a:spcBef>
                <a:spcPts val="0"/>
              </a:spcBef>
              <a:spcAft>
                <a:spcPts val="0"/>
              </a:spcAft>
              <a:buSzPts val="2600"/>
              <a:buFont typeface="Titillium Web"/>
              <a:buNone/>
              <a:defRPr sz="2600" b="1">
                <a:latin typeface="Titillium Web"/>
                <a:ea typeface="Titillium Web"/>
                <a:cs typeface="Titillium Web"/>
                <a:sym typeface="Titillium Web"/>
              </a:defRPr>
            </a:lvl3pPr>
            <a:lvl4pPr lvl="3">
              <a:spcBef>
                <a:spcPts val="0"/>
              </a:spcBef>
              <a:spcAft>
                <a:spcPts val="0"/>
              </a:spcAft>
              <a:buSzPts val="2600"/>
              <a:buFont typeface="Titillium Web"/>
              <a:buNone/>
              <a:defRPr sz="2600" b="1">
                <a:latin typeface="Titillium Web"/>
                <a:ea typeface="Titillium Web"/>
                <a:cs typeface="Titillium Web"/>
                <a:sym typeface="Titillium Web"/>
              </a:defRPr>
            </a:lvl4pPr>
            <a:lvl5pPr lvl="4">
              <a:spcBef>
                <a:spcPts val="0"/>
              </a:spcBef>
              <a:spcAft>
                <a:spcPts val="0"/>
              </a:spcAft>
              <a:buSzPts val="2600"/>
              <a:buFont typeface="Titillium Web"/>
              <a:buNone/>
              <a:defRPr sz="2600" b="1">
                <a:latin typeface="Titillium Web"/>
                <a:ea typeface="Titillium Web"/>
                <a:cs typeface="Titillium Web"/>
                <a:sym typeface="Titillium Web"/>
              </a:defRPr>
            </a:lvl5pPr>
            <a:lvl6pPr lvl="5">
              <a:spcBef>
                <a:spcPts val="0"/>
              </a:spcBef>
              <a:spcAft>
                <a:spcPts val="0"/>
              </a:spcAft>
              <a:buSzPts val="2600"/>
              <a:buFont typeface="Titillium Web"/>
              <a:buNone/>
              <a:defRPr sz="2600" b="1">
                <a:latin typeface="Titillium Web"/>
                <a:ea typeface="Titillium Web"/>
                <a:cs typeface="Titillium Web"/>
                <a:sym typeface="Titillium Web"/>
              </a:defRPr>
            </a:lvl6pPr>
            <a:lvl7pPr lvl="6">
              <a:spcBef>
                <a:spcPts val="0"/>
              </a:spcBef>
              <a:spcAft>
                <a:spcPts val="0"/>
              </a:spcAft>
              <a:buSzPts val="2600"/>
              <a:buFont typeface="Titillium Web"/>
              <a:buNone/>
              <a:defRPr sz="2600" b="1">
                <a:latin typeface="Titillium Web"/>
                <a:ea typeface="Titillium Web"/>
                <a:cs typeface="Titillium Web"/>
                <a:sym typeface="Titillium Web"/>
              </a:defRPr>
            </a:lvl7pPr>
            <a:lvl8pPr lvl="7">
              <a:spcBef>
                <a:spcPts val="0"/>
              </a:spcBef>
              <a:spcAft>
                <a:spcPts val="0"/>
              </a:spcAft>
              <a:buSzPts val="2600"/>
              <a:buFont typeface="Titillium Web"/>
              <a:buNone/>
              <a:defRPr sz="2600" b="1">
                <a:latin typeface="Titillium Web"/>
                <a:ea typeface="Titillium Web"/>
                <a:cs typeface="Titillium Web"/>
                <a:sym typeface="Titillium Web"/>
              </a:defRPr>
            </a:lvl8pPr>
            <a:lvl9pPr lvl="8">
              <a:spcBef>
                <a:spcPts val="0"/>
              </a:spcBef>
              <a:spcAft>
                <a:spcPts val="0"/>
              </a:spcAft>
              <a:buSzPts val="2600"/>
              <a:buFont typeface="Titillium Web"/>
              <a:buNone/>
              <a:defRPr sz="2600" b="1">
                <a:latin typeface="Titillium Web"/>
                <a:ea typeface="Titillium Web"/>
                <a:cs typeface="Titillium Web"/>
                <a:sym typeface="Titillium Web"/>
              </a:defRPr>
            </a:lvl9pPr>
          </a:lstStyle>
          <a:p>
            <a:endParaRPr/>
          </a:p>
        </p:txBody>
      </p:sp>
      <p:sp>
        <p:nvSpPr>
          <p:cNvPr id="7" name="Google Shape;7;p1"/>
          <p:cNvSpPr txBox="1">
            <a:spLocks noGrp="1"/>
          </p:cNvSpPr>
          <p:nvPr>
            <p:ph type="body" idx="1"/>
          </p:nvPr>
        </p:nvSpPr>
        <p:spPr>
          <a:xfrm>
            <a:off x="723798" y="1586325"/>
            <a:ext cx="6092100" cy="3148500"/>
          </a:xfrm>
          <a:prstGeom prst="rect">
            <a:avLst/>
          </a:prstGeom>
          <a:noFill/>
          <a:ln>
            <a:noFill/>
          </a:ln>
        </p:spPr>
        <p:txBody>
          <a:bodyPr spcFirstLastPara="1" wrap="square" lIns="91425" tIns="91425" rIns="91425" bIns="91425" anchor="t" anchorCtr="0">
            <a:noAutofit/>
          </a:bodyPr>
          <a:lstStyle>
            <a:lvl1pPr marL="457200" lvl="0" indent="-342900">
              <a:spcBef>
                <a:spcPts val="600"/>
              </a:spcBef>
              <a:spcAft>
                <a:spcPts val="0"/>
              </a:spcAft>
              <a:buSzPts val="1800"/>
              <a:buFont typeface="Open Sans"/>
              <a:buChar char="▪"/>
              <a:defRPr sz="1800">
                <a:latin typeface="Open Sans"/>
                <a:ea typeface="Open Sans"/>
                <a:cs typeface="Open Sans"/>
                <a:sym typeface="Open Sans"/>
              </a:defRPr>
            </a:lvl1pPr>
            <a:lvl2pPr marL="914400" lvl="1" indent="-342900">
              <a:spcBef>
                <a:spcPts val="0"/>
              </a:spcBef>
              <a:spcAft>
                <a:spcPts val="0"/>
              </a:spcAft>
              <a:buSzPts val="1800"/>
              <a:buFont typeface="Open Sans"/>
              <a:buChar char="▫"/>
              <a:defRPr sz="1800">
                <a:latin typeface="Open Sans"/>
                <a:ea typeface="Open Sans"/>
                <a:cs typeface="Open Sans"/>
                <a:sym typeface="Open Sans"/>
              </a:defRPr>
            </a:lvl2pPr>
            <a:lvl3pPr marL="1371600" lvl="2" indent="-342900">
              <a:spcBef>
                <a:spcPts val="0"/>
              </a:spcBef>
              <a:spcAft>
                <a:spcPts val="0"/>
              </a:spcAft>
              <a:buSzPts val="1800"/>
              <a:buFont typeface="Open Sans"/>
              <a:buChar char="▸"/>
              <a:defRPr sz="1800">
                <a:latin typeface="Open Sans"/>
                <a:ea typeface="Open Sans"/>
                <a:cs typeface="Open Sans"/>
                <a:sym typeface="Open Sans"/>
              </a:defRPr>
            </a:lvl3pPr>
            <a:lvl4pPr marL="1828800" lvl="3" indent="-342900">
              <a:spcBef>
                <a:spcPts val="0"/>
              </a:spcBef>
              <a:spcAft>
                <a:spcPts val="0"/>
              </a:spcAft>
              <a:buSzPts val="1800"/>
              <a:buFont typeface="Open Sans"/>
              <a:buChar char="▹"/>
              <a:defRPr sz="1800">
                <a:latin typeface="Open Sans"/>
                <a:ea typeface="Open Sans"/>
                <a:cs typeface="Open Sans"/>
                <a:sym typeface="Open Sans"/>
              </a:defRPr>
            </a:lvl4pPr>
            <a:lvl5pPr marL="2286000" lvl="4" indent="-342900">
              <a:spcBef>
                <a:spcPts val="0"/>
              </a:spcBef>
              <a:spcAft>
                <a:spcPts val="0"/>
              </a:spcAft>
              <a:buSzPts val="1800"/>
              <a:buFont typeface="Open Sans"/>
              <a:buChar char="▹"/>
              <a:defRPr sz="1800">
                <a:latin typeface="Open Sans"/>
                <a:ea typeface="Open Sans"/>
                <a:cs typeface="Open Sans"/>
                <a:sym typeface="Open Sans"/>
              </a:defRPr>
            </a:lvl5pPr>
            <a:lvl6pPr marL="2743200" lvl="5" indent="-342900">
              <a:spcBef>
                <a:spcPts val="0"/>
              </a:spcBef>
              <a:spcAft>
                <a:spcPts val="0"/>
              </a:spcAft>
              <a:buSzPts val="1800"/>
              <a:buFont typeface="Open Sans"/>
              <a:buChar char="▹"/>
              <a:defRPr sz="1800">
                <a:latin typeface="Open Sans"/>
                <a:ea typeface="Open Sans"/>
                <a:cs typeface="Open Sans"/>
                <a:sym typeface="Open Sans"/>
              </a:defRPr>
            </a:lvl6pPr>
            <a:lvl7pPr marL="3200400" lvl="6" indent="-342900">
              <a:spcBef>
                <a:spcPts val="0"/>
              </a:spcBef>
              <a:spcAft>
                <a:spcPts val="0"/>
              </a:spcAft>
              <a:buSzPts val="1800"/>
              <a:buFont typeface="Open Sans"/>
              <a:buChar char="▹"/>
              <a:defRPr sz="1800">
                <a:latin typeface="Open Sans"/>
                <a:ea typeface="Open Sans"/>
                <a:cs typeface="Open Sans"/>
                <a:sym typeface="Open Sans"/>
              </a:defRPr>
            </a:lvl7pPr>
            <a:lvl8pPr marL="3657600" lvl="7" indent="-342900">
              <a:spcBef>
                <a:spcPts val="0"/>
              </a:spcBef>
              <a:spcAft>
                <a:spcPts val="0"/>
              </a:spcAft>
              <a:buSzPts val="1800"/>
              <a:buFont typeface="Open Sans"/>
              <a:buChar char="▹"/>
              <a:defRPr sz="1800">
                <a:latin typeface="Open Sans"/>
                <a:ea typeface="Open Sans"/>
                <a:cs typeface="Open Sans"/>
                <a:sym typeface="Open Sans"/>
              </a:defRPr>
            </a:lvl8pPr>
            <a:lvl9pPr marL="4114800" lvl="8" indent="-342900">
              <a:spcBef>
                <a:spcPts val="0"/>
              </a:spcBef>
              <a:spcAft>
                <a:spcPts val="0"/>
              </a:spcAft>
              <a:buSzPts val="1800"/>
              <a:buFont typeface="Open Sans"/>
              <a:buChar char="▹"/>
              <a:defRPr sz="1800">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5" r:id="rId3"/>
    <p:sldLayoutId id="2147483656" r:id="rId4"/>
    <p:sldLayoutId id="2147483657" r:id="rId5"/>
    <p:sldLayoutId id="2147483660" r:id="rId6"/>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7.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685799" y="1915625"/>
            <a:ext cx="7710055" cy="1159800"/>
          </a:xfrm>
        </p:spPr>
        <p:txBody>
          <a:bodyPr anchor="t">
            <a:noAutofit/>
          </a:bodyPr>
          <a:lstStyle/>
          <a:p>
            <a:pPr algn="l"/>
            <a:r>
              <a:rPr lang="en-US" sz="3600" dirty="0">
                <a:latin typeface="Franklin Gothic Book" panose="020B0503020102020204" pitchFamily="34" charset="0"/>
                <a:cs typeface="Segoe UI" panose="020B0502040204020203" pitchFamily="34" charset="0"/>
              </a:rPr>
              <a:t>Advising in </a:t>
            </a:r>
            <a:br>
              <a:rPr lang="en-US" sz="3600" dirty="0">
                <a:latin typeface="Franklin Gothic Book" panose="020B0503020102020204" pitchFamily="34" charset="0"/>
                <a:cs typeface="Segoe UI" panose="020B0502040204020203" pitchFamily="34" charset="0"/>
              </a:rPr>
            </a:br>
            <a:r>
              <a:rPr lang="en-US" sz="3600" dirty="0">
                <a:latin typeface="Franklin Gothic Book" panose="020B0503020102020204" pitchFamily="34" charset="0"/>
                <a:cs typeface="Segoe UI" panose="020B0502040204020203" pitchFamily="34" charset="0"/>
              </a:rPr>
              <a:t>Distance Education at Unity College </a:t>
            </a: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32785" y="131580"/>
            <a:ext cx="1227209" cy="1227209"/>
          </a:xfrm>
          <a:prstGeom prst="rect">
            <a:avLst/>
          </a:prstGeom>
        </p:spPr>
      </p:pic>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95517" y="1200943"/>
            <a:ext cx="1370807" cy="1370807"/>
          </a:xfrm>
          <a:prstGeom prst="rect">
            <a:avLst/>
          </a:prstGeom>
        </p:spPr>
      </p:pic>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76351" y="190813"/>
            <a:ext cx="1695533" cy="1695533"/>
          </a:xfrm>
          <a:prstGeom prst="rect">
            <a:avLst/>
          </a:prstGeom>
        </p:spPr>
      </p:pic>
    </p:spTree>
    <p:extLst>
      <p:ext uri="{BB962C8B-B14F-4D97-AF65-F5344CB8AC3E}">
        <p14:creationId xmlns:p14="http://schemas.microsoft.com/office/powerpoint/2010/main" val="322398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113406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700" b="1" dirty="0">
                <a:solidFill>
                  <a:schemeClr val="bg1"/>
                </a:solidFill>
              </a:rPr>
              <a:t>Registrar</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7"/>
            <a:ext cx="6548034" cy="234799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r>
              <a:rPr lang="en-US" sz="1600" dirty="0"/>
              <a:t>Transfer Evaluation is a critical component of student engagement </a:t>
            </a:r>
          </a:p>
          <a:p>
            <a:pPr marL="285750" indent="-285750">
              <a:buFont typeface="Arial" panose="020B0604020202020204" pitchFamily="34" charset="0"/>
              <a:buChar char="•"/>
            </a:pPr>
            <a:r>
              <a:rPr lang="en-US" sz="1600" dirty="0"/>
              <a:t>Official evaluations inform how Advisors register students and set up academic plans</a:t>
            </a:r>
          </a:p>
          <a:p>
            <a:pPr marL="285750" indent="-285750">
              <a:buFont typeface="Arial" panose="020B0604020202020204" pitchFamily="34" charset="0"/>
              <a:buChar char="•"/>
            </a:pPr>
            <a:r>
              <a:rPr lang="en-US" sz="1600" dirty="0"/>
              <a:t>Assistant Registrar troubleshoots special case student circumstances, concerns related to registration and grading, as well as keeps track of important information related to military benefits (VA). </a:t>
            </a:r>
          </a:p>
          <a:p>
            <a:pPr marL="285750" indent="-285750">
              <a:buFont typeface="Arial" panose="020B0604020202020204" pitchFamily="34" charset="0"/>
              <a:buChar char="•"/>
            </a:pPr>
            <a:r>
              <a:rPr lang="en-US" sz="1600" dirty="0"/>
              <a:t>Produces enrollment verifications, prior approval transfer forms, other assorted official paperwork for DE students. </a:t>
            </a:r>
          </a:p>
        </p:txBody>
      </p:sp>
      <p:sp>
        <p:nvSpPr>
          <p:cNvPr id="7" name="TextBox 6">
            <a:extLst>
              <a:ext uri="{FF2B5EF4-FFF2-40B4-BE49-F238E27FC236}">
                <a16:creationId xmlns:a16="http://schemas.microsoft.com/office/drawing/2014/main" id="{49FE850C-DA65-458B-9180-D85463B658BC}"/>
              </a:ext>
            </a:extLst>
          </p:cNvPr>
          <p:cNvSpPr txBox="1"/>
          <p:nvPr/>
        </p:nvSpPr>
        <p:spPr>
          <a:xfrm>
            <a:off x="2832316" y="3581969"/>
            <a:ext cx="582736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t>Registrar collaboration ensures students receive the credits they expect, and allows us to provide a clear picture of the future.</a:t>
            </a:r>
          </a:p>
        </p:txBody>
      </p:sp>
    </p:spTree>
    <p:extLst>
      <p:ext uri="{BB962C8B-B14F-4D97-AF65-F5344CB8AC3E}">
        <p14:creationId xmlns:p14="http://schemas.microsoft.com/office/powerpoint/2010/main" val="3710603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162226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700" b="1" dirty="0">
                <a:solidFill>
                  <a:schemeClr val="bg1"/>
                </a:solidFill>
              </a:rPr>
              <a:t>Student Financial Services</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7"/>
            <a:ext cx="6548034" cy="3060912"/>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r>
              <a:rPr lang="en-US" sz="1600" dirty="0"/>
              <a:t>Continuous coordination with SFS on student concerns related to Financial Aid packaging, documents, scholarships, payment &amp; billing. </a:t>
            </a:r>
          </a:p>
          <a:p>
            <a:pPr marL="285750" indent="-285750">
              <a:buFont typeface="Arial" panose="020B0604020202020204" pitchFamily="34" charset="0"/>
              <a:buChar char="•"/>
            </a:pPr>
            <a:r>
              <a:rPr lang="en-US" sz="1600" dirty="0"/>
              <a:t>Our unique financial aid model requires extensive communication and explanation with students should they fail or withdraw from a course. </a:t>
            </a:r>
          </a:p>
          <a:p>
            <a:pPr marL="285750" indent="-285750">
              <a:buFont typeface="Arial" panose="020B0604020202020204" pitchFamily="34" charset="0"/>
              <a:buChar char="•"/>
            </a:pPr>
            <a:r>
              <a:rPr lang="en-US" sz="1600" dirty="0"/>
              <a:t>Assist with set up payment plans and unique payment arrangements</a:t>
            </a:r>
          </a:p>
          <a:p>
            <a:pPr marL="285750" indent="-285750">
              <a:buFont typeface="Arial" panose="020B0604020202020204" pitchFamily="34" charset="0"/>
              <a:buChar char="•"/>
            </a:pPr>
            <a:r>
              <a:rPr lang="en-US" sz="1600" dirty="0"/>
              <a:t>Shared data and thorough training allows us to speak with confidence about complex situations</a:t>
            </a:r>
          </a:p>
          <a:p>
            <a:pPr marL="285750" indent="-285750">
              <a:buFont typeface="Arial" panose="020B0604020202020204" pitchFamily="34" charset="0"/>
              <a:buChar char="•"/>
            </a:pPr>
            <a:r>
              <a:rPr lang="en-US" sz="1600" dirty="0"/>
              <a:t>95% / 5% rule</a:t>
            </a:r>
          </a:p>
        </p:txBody>
      </p:sp>
      <p:sp>
        <p:nvSpPr>
          <p:cNvPr id="7" name="TextBox 6">
            <a:extLst>
              <a:ext uri="{FF2B5EF4-FFF2-40B4-BE49-F238E27FC236}">
                <a16:creationId xmlns:a16="http://schemas.microsoft.com/office/drawing/2014/main" id="{49FE850C-DA65-458B-9180-D85463B658BC}"/>
              </a:ext>
            </a:extLst>
          </p:cNvPr>
          <p:cNvSpPr txBox="1"/>
          <p:nvPr/>
        </p:nvSpPr>
        <p:spPr>
          <a:xfrm>
            <a:off x="2651180" y="4015922"/>
            <a:ext cx="618963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t>A team approach and open communication provides students with relief – finances are major concern and need to be handled delicately</a:t>
            </a:r>
          </a:p>
        </p:txBody>
      </p:sp>
    </p:spTree>
    <p:extLst>
      <p:ext uri="{BB962C8B-B14F-4D97-AF65-F5344CB8AC3E}">
        <p14:creationId xmlns:p14="http://schemas.microsoft.com/office/powerpoint/2010/main" val="3207347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C9E166-3F4B-4DEA-B923-1DC383D614E3}"/>
              </a:ext>
            </a:extLst>
          </p:cNvPr>
          <p:cNvSpPr txBox="1">
            <a:spLocks/>
          </p:cNvSpPr>
          <p:nvPr/>
        </p:nvSpPr>
        <p:spPr>
          <a:xfrm>
            <a:off x="852175" y="1948263"/>
            <a:ext cx="6602510" cy="1246973"/>
          </a:xfrm>
          <a:prstGeom prst="rect">
            <a:avLst/>
          </a:prstGeom>
        </p:spPr>
        <p:txBody>
          <a:bodyPr>
            <a:normAutofit fontScale="975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4050" b="1" dirty="0">
                <a:solidFill>
                  <a:schemeClr val="bg1"/>
                </a:solidFill>
                <a:latin typeface="+mn-lt"/>
              </a:rPr>
              <a:t>One-Stop Shop</a:t>
            </a:r>
          </a:p>
        </p:txBody>
      </p:sp>
      <p:pic>
        <p:nvPicPr>
          <p:cNvPr id="5" name="Google Shape;131;p23" descr="unity-college-seal.gif">
            <a:extLst>
              <a:ext uri="{FF2B5EF4-FFF2-40B4-BE49-F238E27FC236}">
                <a16:creationId xmlns:a16="http://schemas.microsoft.com/office/drawing/2014/main" id="{E6EA63F2-1EC2-46F4-8103-E85FF88600C8}"/>
              </a:ext>
            </a:extLst>
          </p:cNvPr>
          <p:cNvPicPr preferRelativeResize="0"/>
          <p:nvPr/>
        </p:nvPicPr>
        <p:blipFill rotWithShape="1">
          <a:blip r:embed="rId3">
            <a:alphaModFix/>
          </a:blip>
          <a:srcRect/>
          <a:stretch/>
        </p:blipFill>
        <p:spPr>
          <a:xfrm>
            <a:off x="6444027" y="1874849"/>
            <a:ext cx="1393800" cy="1393800"/>
          </a:xfrm>
          <a:prstGeom prst="ellipse">
            <a:avLst/>
          </a:prstGeom>
          <a:noFill/>
          <a:ln>
            <a:noFill/>
          </a:ln>
        </p:spPr>
      </p:pic>
    </p:spTree>
    <p:extLst>
      <p:ext uri="{BB962C8B-B14F-4D97-AF65-F5344CB8AC3E}">
        <p14:creationId xmlns:p14="http://schemas.microsoft.com/office/powerpoint/2010/main" val="1950588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746609"/>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700" b="1" dirty="0">
                <a:solidFill>
                  <a:schemeClr val="bg1"/>
                </a:solidFill>
              </a:rPr>
              <a:t>Students</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5"/>
            <a:ext cx="6548034" cy="3919530"/>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endParaRPr lang="en-US" dirty="0"/>
          </a:p>
        </p:txBody>
      </p:sp>
      <p:sp>
        <p:nvSpPr>
          <p:cNvPr id="2" name="Rectangle 1">
            <a:extLst>
              <a:ext uri="{FF2B5EF4-FFF2-40B4-BE49-F238E27FC236}">
                <a16:creationId xmlns:a16="http://schemas.microsoft.com/office/drawing/2014/main" id="{6E501E63-550B-42CA-9021-1E6FC3015970}"/>
              </a:ext>
            </a:extLst>
          </p:cNvPr>
          <p:cNvSpPr/>
          <p:nvPr/>
        </p:nvSpPr>
        <p:spPr>
          <a:xfrm>
            <a:off x="2580468" y="1418095"/>
            <a:ext cx="6331057" cy="2800767"/>
          </a:xfrm>
          <a:prstGeom prst="rect">
            <a:avLst/>
          </a:prstGeom>
        </p:spPr>
        <p:txBody>
          <a:bodyPr wrap="square">
            <a:spAutoFit/>
          </a:bodyPr>
          <a:lstStyle/>
          <a:p>
            <a:pPr marL="285750" indent="-285750">
              <a:buFont typeface="Arial" panose="020B0604020202020204" pitchFamily="34" charset="0"/>
              <a:buChar char="•"/>
            </a:pPr>
            <a:r>
              <a:rPr lang="en-US" sz="1600" dirty="0"/>
              <a:t>How we measure success: retention and completion </a:t>
            </a:r>
          </a:p>
          <a:p>
            <a:pPr marL="285750" indent="-285750">
              <a:buFont typeface="Arial" panose="020B0604020202020204" pitchFamily="34" charset="0"/>
              <a:buChar char="•"/>
            </a:pPr>
            <a:r>
              <a:rPr lang="en-US" sz="1600" dirty="0"/>
              <a:t>Role of the Associate Dean is to ensure that the design of student services allows advisors to work effectively in support of their students’ success. </a:t>
            </a:r>
          </a:p>
          <a:p>
            <a:pPr marL="285750" indent="-285750">
              <a:buFont typeface="Arial" panose="020B0604020202020204" pitchFamily="34" charset="0"/>
              <a:buChar char="•"/>
            </a:pPr>
            <a:r>
              <a:rPr lang="en-US" sz="1600" dirty="0"/>
              <a:t>Students will work with the same Advisor for the duration of their time at Unity. </a:t>
            </a:r>
          </a:p>
          <a:p>
            <a:pPr marL="285750" indent="-285750">
              <a:buFont typeface="Arial" panose="020B0604020202020204" pitchFamily="34" charset="0"/>
              <a:buChar char="•"/>
            </a:pPr>
            <a:r>
              <a:rPr lang="en-US" sz="1600" dirty="0"/>
              <a:t>The advisor will be their primary point of contact for ANY issue that arises.</a:t>
            </a:r>
          </a:p>
          <a:p>
            <a:pPr marL="285750" indent="-285750">
              <a:buFont typeface="Arial" panose="020B0604020202020204" pitchFamily="34" charset="0"/>
              <a:buChar char="•"/>
            </a:pPr>
            <a:r>
              <a:rPr lang="en-US" sz="1600" dirty="0"/>
              <a:t>We may not have the answer or be able to resolve immediately – but are always the first line of support and will facilitate help from other areas. </a:t>
            </a:r>
          </a:p>
        </p:txBody>
      </p:sp>
      <p:sp>
        <p:nvSpPr>
          <p:cNvPr id="6" name="TextBox 5">
            <a:extLst>
              <a:ext uri="{FF2B5EF4-FFF2-40B4-BE49-F238E27FC236}">
                <a16:creationId xmlns:a16="http://schemas.microsoft.com/office/drawing/2014/main" id="{B95C1BB8-5512-4FDF-B911-CD9B41A95205}"/>
              </a:ext>
            </a:extLst>
          </p:cNvPr>
          <p:cNvSpPr txBox="1"/>
          <p:nvPr/>
        </p:nvSpPr>
        <p:spPr>
          <a:xfrm>
            <a:off x="3270627" y="737013"/>
            <a:ext cx="4950740" cy="30777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t>The most important relationship for Advising!</a:t>
            </a:r>
          </a:p>
        </p:txBody>
      </p:sp>
    </p:spTree>
    <p:extLst>
      <p:ext uri="{BB962C8B-B14F-4D97-AF65-F5344CB8AC3E}">
        <p14:creationId xmlns:p14="http://schemas.microsoft.com/office/powerpoint/2010/main" val="1468025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18F0-7061-413E-B6CC-FB196AC6D3D1}"/>
              </a:ext>
            </a:extLst>
          </p:cNvPr>
          <p:cNvSpPr>
            <a:spLocks noGrp="1"/>
          </p:cNvSpPr>
          <p:nvPr>
            <p:ph type="title"/>
          </p:nvPr>
        </p:nvSpPr>
        <p:spPr/>
        <p:txBody>
          <a:bodyPr/>
          <a:lstStyle/>
          <a:p>
            <a:r>
              <a:rPr lang="en-US" dirty="0"/>
              <a:t>Broad scope of communication</a:t>
            </a:r>
          </a:p>
        </p:txBody>
      </p:sp>
      <p:sp>
        <p:nvSpPr>
          <p:cNvPr id="3" name="Text Placeholder 2">
            <a:extLst>
              <a:ext uri="{FF2B5EF4-FFF2-40B4-BE49-F238E27FC236}">
                <a16:creationId xmlns:a16="http://schemas.microsoft.com/office/drawing/2014/main" id="{5FEC4234-BFA7-41F1-B419-52DD2EDA9B98}"/>
              </a:ext>
            </a:extLst>
          </p:cNvPr>
          <p:cNvSpPr>
            <a:spLocks noGrp="1"/>
          </p:cNvSpPr>
          <p:nvPr>
            <p:ph type="body" idx="1"/>
          </p:nvPr>
        </p:nvSpPr>
        <p:spPr>
          <a:xfrm>
            <a:off x="457200" y="1610450"/>
            <a:ext cx="2257200" cy="3315300"/>
          </a:xfrm>
        </p:spPr>
        <p:style>
          <a:lnRef idx="1">
            <a:schemeClr val="accent3"/>
          </a:lnRef>
          <a:fillRef idx="2">
            <a:schemeClr val="accent3"/>
          </a:fillRef>
          <a:effectRef idx="1">
            <a:schemeClr val="accent3"/>
          </a:effectRef>
          <a:fontRef idx="minor">
            <a:schemeClr val="dk1"/>
          </a:fontRef>
        </p:style>
        <p:txBody>
          <a:bodyPr/>
          <a:lstStyle/>
          <a:p>
            <a:pPr marL="139700" indent="0" algn="ctr">
              <a:buNone/>
            </a:pPr>
            <a:r>
              <a:rPr lang="en-US" b="1" u="sng" dirty="0"/>
              <a:t>1 week prior to term start: </a:t>
            </a:r>
          </a:p>
          <a:p>
            <a:pPr marL="139700" indent="0" algn="ctr">
              <a:buNone/>
            </a:pPr>
            <a:r>
              <a:rPr lang="en-US" dirty="0"/>
              <a:t>Welcome email to </a:t>
            </a:r>
            <a:r>
              <a:rPr lang="en-US" u="sng" dirty="0"/>
              <a:t>NEW</a:t>
            </a:r>
            <a:r>
              <a:rPr lang="en-US" dirty="0"/>
              <a:t> students, introducing the  advisor, directing students to Pre-course Module in Canvas, reminder of next steps.</a:t>
            </a:r>
          </a:p>
        </p:txBody>
      </p:sp>
      <p:sp>
        <p:nvSpPr>
          <p:cNvPr id="4" name="Text Placeholder 3">
            <a:extLst>
              <a:ext uri="{FF2B5EF4-FFF2-40B4-BE49-F238E27FC236}">
                <a16:creationId xmlns:a16="http://schemas.microsoft.com/office/drawing/2014/main" id="{2E793804-C5F6-4333-A99B-35A984EDBDF8}"/>
              </a:ext>
            </a:extLst>
          </p:cNvPr>
          <p:cNvSpPr>
            <a:spLocks noGrp="1"/>
          </p:cNvSpPr>
          <p:nvPr>
            <p:ph type="body" idx="2"/>
          </p:nvPr>
        </p:nvSpPr>
        <p:spPr>
          <a:xfrm>
            <a:off x="3248283" y="1610450"/>
            <a:ext cx="2257200" cy="3315300"/>
          </a:xfrm>
        </p:spPr>
        <p:style>
          <a:lnRef idx="1">
            <a:schemeClr val="accent3"/>
          </a:lnRef>
          <a:fillRef idx="2">
            <a:schemeClr val="accent3"/>
          </a:fillRef>
          <a:effectRef idx="1">
            <a:schemeClr val="accent3"/>
          </a:effectRef>
          <a:fontRef idx="minor">
            <a:schemeClr val="dk1"/>
          </a:fontRef>
        </p:style>
        <p:txBody>
          <a:bodyPr/>
          <a:lstStyle/>
          <a:p>
            <a:pPr marL="139700" indent="0" algn="ctr">
              <a:buNone/>
            </a:pPr>
            <a:r>
              <a:rPr lang="en-US" b="1" u="sng" dirty="0"/>
              <a:t>1 week prior to term start: </a:t>
            </a:r>
          </a:p>
          <a:p>
            <a:pPr marL="139700" indent="0" algn="ctr">
              <a:buNone/>
            </a:pPr>
            <a:r>
              <a:rPr lang="en-US" dirty="0"/>
              <a:t>Reminder email to </a:t>
            </a:r>
            <a:r>
              <a:rPr lang="en-US" u="sng" dirty="0"/>
              <a:t>RETURNING</a:t>
            </a:r>
            <a:r>
              <a:rPr lang="en-US" dirty="0"/>
              <a:t> students, reminding them again of the term start, to check for required materials, make payments if necessary.</a:t>
            </a:r>
          </a:p>
        </p:txBody>
      </p:sp>
      <p:sp>
        <p:nvSpPr>
          <p:cNvPr id="5" name="Text Placeholder 4">
            <a:extLst>
              <a:ext uri="{FF2B5EF4-FFF2-40B4-BE49-F238E27FC236}">
                <a16:creationId xmlns:a16="http://schemas.microsoft.com/office/drawing/2014/main" id="{66C110AB-7A3C-4D0B-88E5-B6A7B16F4DC8}"/>
              </a:ext>
            </a:extLst>
          </p:cNvPr>
          <p:cNvSpPr>
            <a:spLocks noGrp="1"/>
          </p:cNvSpPr>
          <p:nvPr>
            <p:ph type="body" idx="3"/>
          </p:nvPr>
        </p:nvSpPr>
        <p:spPr>
          <a:xfrm>
            <a:off x="6039366" y="1610450"/>
            <a:ext cx="2647434" cy="3315300"/>
          </a:xfrm>
        </p:spPr>
        <p:style>
          <a:lnRef idx="1">
            <a:schemeClr val="accent3"/>
          </a:lnRef>
          <a:fillRef idx="2">
            <a:schemeClr val="accent3"/>
          </a:fillRef>
          <a:effectRef idx="1">
            <a:schemeClr val="accent3"/>
          </a:effectRef>
          <a:fontRef idx="minor">
            <a:schemeClr val="dk1"/>
          </a:fontRef>
        </p:style>
        <p:txBody>
          <a:bodyPr/>
          <a:lstStyle/>
          <a:p>
            <a:pPr marL="139700" indent="0" algn="ctr">
              <a:buNone/>
            </a:pPr>
            <a:r>
              <a:rPr lang="en-US" b="1" u="sng" dirty="0"/>
              <a:t>Every Monday:</a:t>
            </a:r>
          </a:p>
          <a:p>
            <a:pPr marL="139700" indent="0" algn="ctr">
              <a:buNone/>
            </a:pPr>
            <a:r>
              <a:rPr lang="en-US" dirty="0"/>
              <a:t>Highlight important resources and information, such as </a:t>
            </a:r>
            <a:r>
              <a:rPr lang="en-US" dirty="0" err="1"/>
              <a:t>TutorMe</a:t>
            </a:r>
            <a:r>
              <a:rPr lang="en-US" dirty="0"/>
              <a:t>, TAO, withdrawal deadline, transfer evaluation information, future registration and schedule information, how to access student course evaluations, where to find required course materials. </a:t>
            </a:r>
          </a:p>
          <a:p>
            <a:pPr marL="139700" indent="0" algn="ctr">
              <a:buNone/>
            </a:pPr>
            <a:endParaRPr lang="en-US" dirty="0"/>
          </a:p>
        </p:txBody>
      </p:sp>
    </p:spTree>
    <p:extLst>
      <p:ext uri="{BB962C8B-B14F-4D97-AF65-F5344CB8AC3E}">
        <p14:creationId xmlns:p14="http://schemas.microsoft.com/office/powerpoint/2010/main" val="557275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C9E166-3F4B-4DEA-B923-1DC383D614E3}"/>
              </a:ext>
            </a:extLst>
          </p:cNvPr>
          <p:cNvSpPr txBox="1">
            <a:spLocks/>
          </p:cNvSpPr>
          <p:nvPr/>
        </p:nvSpPr>
        <p:spPr>
          <a:xfrm>
            <a:off x="852175" y="1948263"/>
            <a:ext cx="6602510" cy="1246973"/>
          </a:xfrm>
          <a:prstGeom prst="rect">
            <a:avLst/>
          </a:prstGeom>
        </p:spPr>
        <p:txBody>
          <a:bodyPr>
            <a:normAutofit fontScale="975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4050" b="1" dirty="0">
                <a:solidFill>
                  <a:schemeClr val="bg1"/>
                </a:solidFill>
                <a:latin typeface="+mn-lt"/>
              </a:rPr>
              <a:t>High touch support</a:t>
            </a:r>
          </a:p>
        </p:txBody>
      </p:sp>
      <p:pic>
        <p:nvPicPr>
          <p:cNvPr id="5" name="Google Shape;131;p23" descr="unity-college-seal.gif">
            <a:extLst>
              <a:ext uri="{FF2B5EF4-FFF2-40B4-BE49-F238E27FC236}">
                <a16:creationId xmlns:a16="http://schemas.microsoft.com/office/drawing/2014/main" id="{E6EA63F2-1EC2-46F4-8103-E85FF88600C8}"/>
              </a:ext>
            </a:extLst>
          </p:cNvPr>
          <p:cNvPicPr preferRelativeResize="0"/>
          <p:nvPr/>
        </p:nvPicPr>
        <p:blipFill rotWithShape="1">
          <a:blip r:embed="rId3">
            <a:alphaModFix/>
          </a:blip>
          <a:srcRect/>
          <a:stretch/>
        </p:blipFill>
        <p:spPr>
          <a:xfrm>
            <a:off x="6444028" y="1874849"/>
            <a:ext cx="1393800" cy="1393800"/>
          </a:xfrm>
          <a:prstGeom prst="ellipse">
            <a:avLst/>
          </a:prstGeom>
          <a:noFill/>
          <a:ln>
            <a:noFill/>
          </a:ln>
        </p:spPr>
      </p:pic>
    </p:spTree>
    <p:extLst>
      <p:ext uri="{BB962C8B-B14F-4D97-AF65-F5344CB8AC3E}">
        <p14:creationId xmlns:p14="http://schemas.microsoft.com/office/powerpoint/2010/main" val="1309421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746609"/>
          </a:xfrm>
          <a:prstGeom prst="rect">
            <a:avLst/>
          </a:prstGeom>
          <a:noFill/>
          <a:ln>
            <a:noFill/>
          </a:ln>
        </p:spPr>
        <p:txBody>
          <a:bodyPr spcFirstLastPara="1" wrap="square" lIns="91425" tIns="91425" rIns="91425" bIns="91425" anchor="t" anchorCtr="0">
            <a:normAutofit fontScale="70000" lnSpcReduction="20000"/>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700" b="1" dirty="0">
                <a:solidFill>
                  <a:schemeClr val="bg1"/>
                </a:solidFill>
              </a:rPr>
              <a:t>What is High Touch Support?</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5"/>
            <a:ext cx="6548034" cy="3919530"/>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endParaRPr lang="en-US" dirty="0"/>
          </a:p>
        </p:txBody>
      </p:sp>
      <p:sp>
        <p:nvSpPr>
          <p:cNvPr id="2" name="Rectangle 1">
            <a:extLst>
              <a:ext uri="{FF2B5EF4-FFF2-40B4-BE49-F238E27FC236}">
                <a16:creationId xmlns:a16="http://schemas.microsoft.com/office/drawing/2014/main" id="{6E501E63-550B-42CA-9021-1E6FC3015970}"/>
              </a:ext>
            </a:extLst>
          </p:cNvPr>
          <p:cNvSpPr/>
          <p:nvPr/>
        </p:nvSpPr>
        <p:spPr>
          <a:xfrm>
            <a:off x="2471981" y="753201"/>
            <a:ext cx="6439545" cy="3323987"/>
          </a:xfrm>
          <a:prstGeom prst="rect">
            <a:avLst/>
          </a:prstGeom>
        </p:spPr>
        <p:txBody>
          <a:bodyPr wrap="square" anchor="ctr">
            <a:spAutoFit/>
          </a:bodyPr>
          <a:lstStyle/>
          <a:p>
            <a:r>
              <a:rPr lang="en-US" dirty="0"/>
              <a:t>In addition to weekly emails, advisors communicate with students extensively via email, phone, text and Canvas.</a:t>
            </a:r>
          </a:p>
          <a:p>
            <a:endParaRPr lang="en-US" dirty="0"/>
          </a:p>
          <a:p>
            <a:r>
              <a:rPr lang="en-US" b="1" dirty="0"/>
              <a:t>Advisors are expected to:</a:t>
            </a:r>
          </a:p>
          <a:p>
            <a:pPr lvl="5"/>
            <a:endParaRPr lang="en-US" dirty="0"/>
          </a:p>
          <a:p>
            <a:pPr marL="285750" lvl="5" indent="-285750">
              <a:buFont typeface="Arial" panose="020B0604020202020204" pitchFamily="34" charset="0"/>
              <a:buChar char="•"/>
            </a:pPr>
            <a:r>
              <a:rPr lang="en-US" dirty="0"/>
              <a:t>Be familiar with courses and assignments</a:t>
            </a:r>
          </a:p>
          <a:p>
            <a:pPr marL="285750" lvl="4" indent="-285750">
              <a:buFont typeface="Arial" panose="020B0604020202020204" pitchFamily="34" charset="0"/>
              <a:buChar char="•"/>
            </a:pPr>
            <a:r>
              <a:rPr lang="en-US" dirty="0"/>
              <a:t>Check on student progress week over week </a:t>
            </a:r>
          </a:p>
          <a:p>
            <a:pPr marL="285750" lvl="4" indent="-285750">
              <a:buFont typeface="Arial" panose="020B0604020202020204" pitchFamily="34" charset="0"/>
              <a:buChar char="•"/>
            </a:pPr>
            <a:r>
              <a:rPr lang="en-US" dirty="0"/>
              <a:t>Communicate with students if they miss assignments or if their grades are of concern </a:t>
            </a:r>
          </a:p>
          <a:p>
            <a:pPr marL="285750" lvl="4" indent="-285750">
              <a:buFont typeface="Arial" panose="020B0604020202020204" pitchFamily="34" charset="0"/>
              <a:buChar char="•"/>
            </a:pPr>
            <a:r>
              <a:rPr lang="en-US" dirty="0"/>
              <a:t>Track participation for six day (UG) or eight day (grad) attendance policy</a:t>
            </a:r>
          </a:p>
          <a:p>
            <a:pPr marL="285750" lvl="4" indent="-285750">
              <a:buFont typeface="Arial" panose="020B0604020202020204" pitchFamily="34" charset="0"/>
              <a:buChar char="•"/>
            </a:pPr>
            <a:r>
              <a:rPr lang="en-US" dirty="0"/>
              <a:t>Process withdraws (by student request or administrative) and stop outs </a:t>
            </a:r>
          </a:p>
          <a:p>
            <a:pPr marL="285750" lvl="4" indent="-285750">
              <a:buFont typeface="Arial" panose="020B0604020202020204" pitchFamily="34" charset="0"/>
              <a:buChar char="•"/>
            </a:pPr>
            <a:r>
              <a:rPr lang="en-US" dirty="0"/>
              <a:t>Register students for all of their courses</a:t>
            </a:r>
          </a:p>
          <a:p>
            <a:pPr marL="285750" lvl="4" indent="-285750">
              <a:buFont typeface="Arial" panose="020B0604020202020204" pitchFamily="34" charset="0"/>
              <a:buChar char="•"/>
            </a:pPr>
            <a:r>
              <a:rPr lang="en-US" dirty="0"/>
              <a:t>Maintain the student’s academic plan</a:t>
            </a:r>
          </a:p>
          <a:p>
            <a:pPr marL="285750" lvl="4" indent="-285750">
              <a:buFont typeface="Arial" panose="020B0604020202020204" pitchFamily="34" charset="0"/>
              <a:buChar char="•"/>
            </a:pPr>
            <a:r>
              <a:rPr lang="en-US" dirty="0"/>
              <a:t>Utilize a variety of systems to track progress and maintain student records</a:t>
            </a:r>
          </a:p>
          <a:p>
            <a:pPr marL="285750" lvl="4" indent="-285750">
              <a:buFont typeface="Arial" panose="020B0604020202020204" pitchFamily="34" charset="0"/>
              <a:buChar char="•"/>
            </a:pPr>
            <a:r>
              <a:rPr lang="en-US" dirty="0"/>
              <a:t>Manage start/end of term transitions</a:t>
            </a:r>
          </a:p>
        </p:txBody>
      </p:sp>
    </p:spTree>
    <p:extLst>
      <p:ext uri="{BB962C8B-B14F-4D97-AF65-F5344CB8AC3E}">
        <p14:creationId xmlns:p14="http://schemas.microsoft.com/office/powerpoint/2010/main" val="1393997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8"/>
          <p:cNvSpPr/>
          <p:nvPr/>
        </p:nvSpPr>
        <p:spPr>
          <a:xfrm>
            <a:off x="3949151" y="930376"/>
            <a:ext cx="4748024" cy="3696391"/>
          </a:xfrm>
          <a:custGeom>
            <a:avLst/>
            <a:gdLst/>
            <a:ahLst/>
            <a:cxnLst/>
            <a:rect l="l" t="t" r="r" b="b"/>
            <a:pathLst>
              <a:path w="143434" h="111665" extrusionOk="0">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000000"/>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tillium Web"/>
              <a:ea typeface="Titillium Web"/>
              <a:cs typeface="Titillium Web"/>
              <a:sym typeface="Titillium Web"/>
            </a:endParaRPr>
          </a:p>
        </p:txBody>
      </p:sp>
      <p:sp>
        <p:nvSpPr>
          <p:cNvPr id="296" name="Google Shape;296;p38"/>
          <p:cNvSpPr/>
          <p:nvPr/>
        </p:nvSpPr>
        <p:spPr>
          <a:xfrm>
            <a:off x="4147841" y="1126671"/>
            <a:ext cx="4350600" cy="2778000"/>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999999"/>
                </a:solidFill>
                <a:latin typeface="Titillium Web"/>
                <a:ea typeface="Titillium Web"/>
                <a:cs typeface="Titillium Web"/>
                <a:sym typeface="Titillium Web"/>
              </a:rPr>
              <a:t>Place your screenshot here</a:t>
            </a:r>
            <a:endParaRPr sz="1000">
              <a:solidFill>
                <a:srgbClr val="999999"/>
              </a:solidFill>
              <a:latin typeface="Titillium Web"/>
              <a:ea typeface="Titillium Web"/>
              <a:cs typeface="Titillium Web"/>
              <a:sym typeface="Titillium Web"/>
            </a:endParaRPr>
          </a:p>
        </p:txBody>
      </p:sp>
      <p:sp>
        <p:nvSpPr>
          <p:cNvPr id="297" name="Google Shape;297;p38"/>
          <p:cNvSpPr txBox="1">
            <a:spLocks noGrp="1"/>
          </p:cNvSpPr>
          <p:nvPr>
            <p:ph type="title"/>
          </p:nvPr>
        </p:nvSpPr>
        <p:spPr>
          <a:xfrm>
            <a:off x="722307" y="622433"/>
            <a:ext cx="3226800" cy="61588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US" dirty="0">
                <a:solidFill>
                  <a:schemeClr val="lt1"/>
                </a:solidFill>
              </a:rPr>
              <a:t>uAchieve</a:t>
            </a:r>
            <a:endParaRPr dirty="0">
              <a:solidFill>
                <a:schemeClr val="lt1"/>
              </a:solidFill>
            </a:endParaRPr>
          </a:p>
        </p:txBody>
      </p:sp>
      <p:sp>
        <p:nvSpPr>
          <p:cNvPr id="298" name="Google Shape;298;p38"/>
          <p:cNvSpPr txBox="1">
            <a:spLocks noGrp="1"/>
          </p:cNvSpPr>
          <p:nvPr>
            <p:ph type="body" idx="4294967295"/>
          </p:nvPr>
        </p:nvSpPr>
        <p:spPr>
          <a:xfrm>
            <a:off x="844425" y="1436525"/>
            <a:ext cx="2984400" cy="1391916"/>
          </a:xfrm>
          <a:prstGeom prst="rect">
            <a:avLst/>
          </a:prstGeom>
        </p:spPr>
        <p:txBody>
          <a:bodyPr spcFirstLastPara="1" wrap="square" lIns="91425" tIns="91425" rIns="91425" bIns="91425" anchor="t" anchorCtr="0">
            <a:noAutofit/>
          </a:bodyPr>
          <a:lstStyle/>
          <a:p>
            <a:pPr marL="0" lvl="0" indent="0">
              <a:buNone/>
            </a:pPr>
            <a:r>
              <a:rPr lang="en-US" dirty="0"/>
              <a:t>Course planning, registration, academic plans, and degree audits</a:t>
            </a:r>
            <a:r>
              <a:rPr lang="en" dirty="0"/>
              <a:t>.</a:t>
            </a:r>
            <a:endParaRPr dirty="0"/>
          </a:p>
        </p:txBody>
      </p:sp>
      <p:pic>
        <p:nvPicPr>
          <p:cNvPr id="6" name="Picture 5">
            <a:extLst>
              <a:ext uri="{FF2B5EF4-FFF2-40B4-BE49-F238E27FC236}">
                <a16:creationId xmlns:a16="http://schemas.microsoft.com/office/drawing/2014/main" id="{22F44AAA-7875-428F-A7FE-EE34038943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7840" y="1436525"/>
            <a:ext cx="4350601" cy="1920556"/>
          </a:xfrm>
          <a:prstGeom prst="rect">
            <a:avLst/>
          </a:prstGeom>
        </p:spPr>
      </p:pic>
    </p:spTree>
    <p:extLst>
      <p:ext uri="{BB962C8B-B14F-4D97-AF65-F5344CB8AC3E}">
        <p14:creationId xmlns:p14="http://schemas.microsoft.com/office/powerpoint/2010/main" val="2760923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8"/>
          <p:cNvSpPr/>
          <p:nvPr/>
        </p:nvSpPr>
        <p:spPr>
          <a:xfrm>
            <a:off x="3949151" y="930376"/>
            <a:ext cx="4748024" cy="3696391"/>
          </a:xfrm>
          <a:custGeom>
            <a:avLst/>
            <a:gdLst/>
            <a:ahLst/>
            <a:cxnLst/>
            <a:rect l="l" t="t" r="r" b="b"/>
            <a:pathLst>
              <a:path w="143434" h="111665" extrusionOk="0">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000000"/>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tillium Web"/>
              <a:ea typeface="Titillium Web"/>
              <a:cs typeface="Titillium Web"/>
              <a:sym typeface="Titillium Web"/>
            </a:endParaRPr>
          </a:p>
        </p:txBody>
      </p:sp>
      <p:sp>
        <p:nvSpPr>
          <p:cNvPr id="296" name="Google Shape;296;p38"/>
          <p:cNvSpPr/>
          <p:nvPr/>
        </p:nvSpPr>
        <p:spPr>
          <a:xfrm>
            <a:off x="4147841" y="1126671"/>
            <a:ext cx="4350600" cy="2778000"/>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dirty="0">
              <a:solidFill>
                <a:srgbClr val="999999"/>
              </a:solidFill>
              <a:latin typeface="Titillium Web"/>
              <a:ea typeface="Titillium Web"/>
              <a:cs typeface="Titillium Web"/>
              <a:sym typeface="Titillium Web"/>
            </a:endParaRPr>
          </a:p>
        </p:txBody>
      </p:sp>
      <p:sp>
        <p:nvSpPr>
          <p:cNvPr id="298" name="Google Shape;298;p38"/>
          <p:cNvSpPr txBox="1">
            <a:spLocks noGrp="1"/>
          </p:cNvSpPr>
          <p:nvPr>
            <p:ph type="body" idx="4294967295"/>
          </p:nvPr>
        </p:nvSpPr>
        <p:spPr>
          <a:xfrm>
            <a:off x="844425" y="1436525"/>
            <a:ext cx="2984400" cy="1391916"/>
          </a:xfrm>
          <a:prstGeom prst="rect">
            <a:avLst/>
          </a:prstGeom>
        </p:spPr>
        <p:txBody>
          <a:bodyPr spcFirstLastPara="1" wrap="square" lIns="91425" tIns="91425" rIns="91425" bIns="91425" anchor="t" anchorCtr="0">
            <a:noAutofit/>
          </a:bodyPr>
          <a:lstStyle/>
          <a:p>
            <a:pPr marL="0" lvl="0" indent="0">
              <a:buNone/>
            </a:pPr>
            <a:r>
              <a:rPr lang="en-US" dirty="0"/>
              <a:t>Review of course layout and assignments</a:t>
            </a:r>
            <a:endParaRPr dirty="0"/>
          </a:p>
        </p:txBody>
      </p:sp>
      <p:sp>
        <p:nvSpPr>
          <p:cNvPr id="9" name="Google Shape;297;p38">
            <a:extLst>
              <a:ext uri="{FF2B5EF4-FFF2-40B4-BE49-F238E27FC236}">
                <a16:creationId xmlns:a16="http://schemas.microsoft.com/office/drawing/2014/main" id="{B31364EB-D612-43AE-9A74-F016454175DC}"/>
              </a:ext>
            </a:extLst>
          </p:cNvPr>
          <p:cNvSpPr txBox="1">
            <a:spLocks/>
          </p:cNvSpPr>
          <p:nvPr/>
        </p:nvSpPr>
        <p:spPr>
          <a:xfrm>
            <a:off x="821696" y="501676"/>
            <a:ext cx="3226800" cy="857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2600"/>
              <a:buFont typeface="Open Sans"/>
              <a:buNone/>
              <a:defRPr sz="2600" b="1" i="0" u="none" strike="noStrike" cap="none">
                <a:solidFill>
                  <a:srgbClr val="FFFFFF"/>
                </a:solidFill>
                <a:latin typeface="Open Sans"/>
                <a:ea typeface="Open Sans"/>
                <a:cs typeface="Open Sans"/>
                <a:sym typeface="Open Sans"/>
              </a:defRPr>
            </a:lvl1pPr>
            <a:lvl2pPr marR="0" lvl="1"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2pPr>
            <a:lvl3pPr marR="0" lvl="2"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3pPr>
            <a:lvl4pPr marR="0" lvl="3"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4pPr>
            <a:lvl5pPr marR="0" lvl="4"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5pPr>
            <a:lvl6pPr marR="0" lvl="5"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6pPr>
            <a:lvl7pPr marR="0" lvl="6"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7pPr>
            <a:lvl8pPr marR="0" lvl="7"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8pPr>
            <a:lvl9pPr marR="0" lvl="8"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9pPr>
          </a:lstStyle>
          <a:p>
            <a:pPr>
              <a:buClr>
                <a:schemeClr val="dk1"/>
              </a:buClr>
              <a:buSzPts val="1100"/>
              <a:buFont typeface="Arial"/>
              <a:buNone/>
            </a:pPr>
            <a:r>
              <a:rPr lang="en-US" dirty="0">
                <a:solidFill>
                  <a:schemeClr val="lt1"/>
                </a:solidFill>
              </a:rPr>
              <a:t>Canvas</a:t>
            </a:r>
          </a:p>
          <a:p>
            <a:pPr>
              <a:buClr>
                <a:schemeClr val="dk1"/>
              </a:buClr>
              <a:buSzPts val="1100"/>
              <a:buFont typeface="Arial"/>
              <a:buNone/>
            </a:pPr>
            <a:r>
              <a:rPr lang="en-US" sz="1600" dirty="0">
                <a:solidFill>
                  <a:schemeClr val="dk1"/>
                </a:solidFill>
              </a:rPr>
              <a:t>module view</a:t>
            </a:r>
            <a:endParaRPr lang="en-US" sz="1600" dirty="0"/>
          </a:p>
        </p:txBody>
      </p:sp>
      <p:pic>
        <p:nvPicPr>
          <p:cNvPr id="10" name="Content Placeholder 4">
            <a:extLst>
              <a:ext uri="{FF2B5EF4-FFF2-40B4-BE49-F238E27FC236}">
                <a16:creationId xmlns:a16="http://schemas.microsoft.com/office/drawing/2014/main" id="{A806C827-603B-4EAF-96C6-6588FA3C98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7841" y="1226820"/>
            <a:ext cx="4350600" cy="2577702"/>
          </a:xfrm>
          <a:prstGeom prst="rect">
            <a:avLst/>
          </a:prstGeom>
        </p:spPr>
      </p:pic>
    </p:spTree>
    <p:extLst>
      <p:ext uri="{BB962C8B-B14F-4D97-AF65-F5344CB8AC3E}">
        <p14:creationId xmlns:p14="http://schemas.microsoft.com/office/powerpoint/2010/main" val="4086873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8"/>
          <p:cNvSpPr/>
          <p:nvPr/>
        </p:nvSpPr>
        <p:spPr>
          <a:xfrm>
            <a:off x="3949151" y="930376"/>
            <a:ext cx="4748024" cy="3696391"/>
          </a:xfrm>
          <a:custGeom>
            <a:avLst/>
            <a:gdLst/>
            <a:ahLst/>
            <a:cxnLst/>
            <a:rect l="l" t="t" r="r" b="b"/>
            <a:pathLst>
              <a:path w="143434" h="111665" extrusionOk="0">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000000"/>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tillium Web"/>
              <a:ea typeface="Titillium Web"/>
              <a:cs typeface="Titillium Web"/>
              <a:sym typeface="Titillium Web"/>
            </a:endParaRPr>
          </a:p>
        </p:txBody>
      </p:sp>
      <p:sp>
        <p:nvSpPr>
          <p:cNvPr id="296" name="Google Shape;296;p38"/>
          <p:cNvSpPr/>
          <p:nvPr/>
        </p:nvSpPr>
        <p:spPr>
          <a:xfrm>
            <a:off x="4147841" y="1126671"/>
            <a:ext cx="4350600" cy="2778000"/>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dirty="0">
              <a:solidFill>
                <a:srgbClr val="999999"/>
              </a:solidFill>
              <a:latin typeface="Titillium Web"/>
              <a:ea typeface="Titillium Web"/>
              <a:cs typeface="Titillium Web"/>
              <a:sym typeface="Titillium Web"/>
            </a:endParaRPr>
          </a:p>
        </p:txBody>
      </p:sp>
      <p:sp>
        <p:nvSpPr>
          <p:cNvPr id="298" name="Google Shape;298;p38"/>
          <p:cNvSpPr txBox="1">
            <a:spLocks noGrp="1"/>
          </p:cNvSpPr>
          <p:nvPr>
            <p:ph type="body" idx="4294967295"/>
          </p:nvPr>
        </p:nvSpPr>
        <p:spPr>
          <a:xfrm>
            <a:off x="844425" y="1436525"/>
            <a:ext cx="2984400" cy="1391916"/>
          </a:xfrm>
          <a:prstGeom prst="rect">
            <a:avLst/>
          </a:prstGeom>
        </p:spPr>
        <p:txBody>
          <a:bodyPr spcFirstLastPara="1" wrap="square" lIns="91425" tIns="91425" rIns="91425" bIns="91425" anchor="t" anchorCtr="0">
            <a:noAutofit/>
          </a:bodyPr>
          <a:lstStyle/>
          <a:p>
            <a:pPr marL="0" lvl="0" indent="0">
              <a:buNone/>
            </a:pPr>
            <a:r>
              <a:rPr lang="en-US" dirty="0"/>
              <a:t>Primary tool for student trends, risk identification and student intervention</a:t>
            </a:r>
            <a:endParaRPr dirty="0"/>
          </a:p>
        </p:txBody>
      </p:sp>
      <p:sp>
        <p:nvSpPr>
          <p:cNvPr id="9" name="Google Shape;297;p38">
            <a:extLst>
              <a:ext uri="{FF2B5EF4-FFF2-40B4-BE49-F238E27FC236}">
                <a16:creationId xmlns:a16="http://schemas.microsoft.com/office/drawing/2014/main" id="{B31364EB-D612-43AE-9A74-F016454175DC}"/>
              </a:ext>
            </a:extLst>
          </p:cNvPr>
          <p:cNvSpPr txBox="1">
            <a:spLocks/>
          </p:cNvSpPr>
          <p:nvPr/>
        </p:nvSpPr>
        <p:spPr>
          <a:xfrm>
            <a:off x="821696" y="501676"/>
            <a:ext cx="3226800" cy="857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2600"/>
              <a:buFont typeface="Open Sans"/>
              <a:buNone/>
              <a:defRPr sz="2600" b="1" i="0" u="none" strike="noStrike" cap="none">
                <a:solidFill>
                  <a:srgbClr val="FFFFFF"/>
                </a:solidFill>
                <a:latin typeface="Open Sans"/>
                <a:ea typeface="Open Sans"/>
                <a:cs typeface="Open Sans"/>
                <a:sym typeface="Open Sans"/>
              </a:defRPr>
            </a:lvl1pPr>
            <a:lvl2pPr marR="0" lvl="1"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2pPr>
            <a:lvl3pPr marR="0" lvl="2"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3pPr>
            <a:lvl4pPr marR="0" lvl="3"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4pPr>
            <a:lvl5pPr marR="0" lvl="4"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5pPr>
            <a:lvl6pPr marR="0" lvl="5"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6pPr>
            <a:lvl7pPr marR="0" lvl="6"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7pPr>
            <a:lvl8pPr marR="0" lvl="7"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8pPr>
            <a:lvl9pPr marR="0" lvl="8"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9pPr>
          </a:lstStyle>
          <a:p>
            <a:pPr>
              <a:buClr>
                <a:schemeClr val="dk1"/>
              </a:buClr>
              <a:buSzPts val="1100"/>
              <a:buFont typeface="Arial"/>
              <a:buNone/>
            </a:pPr>
            <a:r>
              <a:rPr lang="en-US" dirty="0">
                <a:solidFill>
                  <a:schemeClr val="lt1"/>
                </a:solidFill>
              </a:rPr>
              <a:t>Dropout Detective</a:t>
            </a:r>
          </a:p>
          <a:p>
            <a:pPr>
              <a:buClr>
                <a:schemeClr val="dk1"/>
              </a:buClr>
              <a:buSzPts val="1100"/>
              <a:buFont typeface="Arial"/>
              <a:buNone/>
            </a:pPr>
            <a:r>
              <a:rPr lang="en-US" sz="1600" dirty="0">
                <a:solidFill>
                  <a:schemeClr val="dk1"/>
                </a:solidFill>
              </a:rPr>
              <a:t>module view</a:t>
            </a:r>
            <a:endParaRPr lang="en-US" sz="1600" dirty="0"/>
          </a:p>
        </p:txBody>
      </p:sp>
      <p:pic>
        <p:nvPicPr>
          <p:cNvPr id="8" name="Content Placeholder 4">
            <a:extLst>
              <a:ext uri="{FF2B5EF4-FFF2-40B4-BE49-F238E27FC236}">
                <a16:creationId xmlns:a16="http://schemas.microsoft.com/office/drawing/2014/main" id="{EB0500A5-0E1C-4806-B363-BB5B80E38F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7841" y="1269579"/>
            <a:ext cx="4314807" cy="2492183"/>
          </a:xfrm>
          <a:prstGeom prst="rect">
            <a:avLst/>
          </a:prstGeom>
        </p:spPr>
      </p:pic>
    </p:spTree>
    <p:extLst>
      <p:ext uri="{BB962C8B-B14F-4D97-AF65-F5344CB8AC3E}">
        <p14:creationId xmlns:p14="http://schemas.microsoft.com/office/powerpoint/2010/main" val="116321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973B6-25D6-48E3-A002-A71D0929F6C3}"/>
              </a:ext>
            </a:extLst>
          </p:cNvPr>
          <p:cNvSpPr>
            <a:spLocks noGrp="1"/>
          </p:cNvSpPr>
          <p:nvPr>
            <p:ph type="title"/>
          </p:nvPr>
        </p:nvSpPr>
        <p:spPr>
          <a:xfrm>
            <a:off x="844425" y="422500"/>
            <a:ext cx="3226800" cy="1917744"/>
          </a:xfrm>
        </p:spPr>
        <p:txBody>
          <a:bodyPr anchor="ctr">
            <a:normAutofit/>
          </a:bodyPr>
          <a:lstStyle/>
          <a:p>
            <a:r>
              <a:rPr lang="en-US" sz="3675" dirty="0">
                <a:latin typeface="+mn-lt"/>
              </a:rPr>
              <a:t>What makes Advising in DE different? </a:t>
            </a:r>
            <a:endParaRPr lang="en-US" sz="2325" i="1" dirty="0">
              <a:latin typeface="+mn-lt"/>
            </a:endParaRPr>
          </a:p>
        </p:txBody>
      </p:sp>
      <p:sp>
        <p:nvSpPr>
          <p:cNvPr id="3" name="Content Placeholder 2">
            <a:extLst>
              <a:ext uri="{FF2B5EF4-FFF2-40B4-BE49-F238E27FC236}">
                <a16:creationId xmlns:a16="http://schemas.microsoft.com/office/drawing/2014/main" id="{9BACBE65-D2EF-47A9-AD61-83E11418E8A6}"/>
              </a:ext>
            </a:extLst>
          </p:cNvPr>
          <p:cNvSpPr>
            <a:spLocks noGrp="1"/>
          </p:cNvSpPr>
          <p:nvPr>
            <p:ph type="body" idx="4294967295"/>
          </p:nvPr>
        </p:nvSpPr>
        <p:spPr>
          <a:xfrm>
            <a:off x="5875627" y="539119"/>
            <a:ext cx="2257425" cy="1079401"/>
          </a:xfrm>
        </p:spPr>
        <p:txBody>
          <a:bodyPr>
            <a:normAutofit/>
          </a:bodyPr>
          <a:lstStyle/>
          <a:p>
            <a:pPr marL="0" indent="0" algn="ctr">
              <a:buSzPct val="100000"/>
              <a:buNone/>
            </a:pPr>
            <a:r>
              <a:rPr lang="en-US" sz="2400" b="1" dirty="0"/>
              <a:t>Highly collaborative</a:t>
            </a:r>
            <a:endParaRPr lang="en-US" b="1" dirty="0"/>
          </a:p>
        </p:txBody>
      </p:sp>
      <p:sp>
        <p:nvSpPr>
          <p:cNvPr id="5" name="Text Placeholder 4">
            <a:extLst>
              <a:ext uri="{FF2B5EF4-FFF2-40B4-BE49-F238E27FC236}">
                <a16:creationId xmlns:a16="http://schemas.microsoft.com/office/drawing/2014/main" id="{AE8C7EC3-848C-4669-999A-D53E045D9621}"/>
              </a:ext>
            </a:extLst>
          </p:cNvPr>
          <p:cNvSpPr>
            <a:spLocks noGrp="1"/>
          </p:cNvSpPr>
          <p:nvPr>
            <p:ph type="body" idx="4294967295"/>
          </p:nvPr>
        </p:nvSpPr>
        <p:spPr>
          <a:xfrm>
            <a:off x="5875626" y="1888524"/>
            <a:ext cx="2257425" cy="1079401"/>
          </a:xfrm>
        </p:spPr>
        <p:txBody>
          <a:bodyPr/>
          <a:lstStyle/>
          <a:p>
            <a:pPr marL="139700" indent="0" algn="ctr">
              <a:buNone/>
            </a:pPr>
            <a:r>
              <a:rPr lang="en-US" sz="2400" b="1" dirty="0"/>
              <a:t>One stop shop model </a:t>
            </a:r>
          </a:p>
        </p:txBody>
      </p:sp>
      <p:sp>
        <p:nvSpPr>
          <p:cNvPr id="6" name="Text Placeholder 5">
            <a:extLst>
              <a:ext uri="{FF2B5EF4-FFF2-40B4-BE49-F238E27FC236}">
                <a16:creationId xmlns:a16="http://schemas.microsoft.com/office/drawing/2014/main" id="{4A256EFA-5912-4AFB-AC46-F23F23943BA4}"/>
              </a:ext>
            </a:extLst>
          </p:cNvPr>
          <p:cNvSpPr>
            <a:spLocks noGrp="1"/>
          </p:cNvSpPr>
          <p:nvPr>
            <p:ph type="body" idx="4294967295"/>
          </p:nvPr>
        </p:nvSpPr>
        <p:spPr>
          <a:xfrm>
            <a:off x="5875625" y="3524981"/>
            <a:ext cx="2257425" cy="1079401"/>
          </a:xfrm>
        </p:spPr>
        <p:txBody>
          <a:bodyPr/>
          <a:lstStyle/>
          <a:p>
            <a:pPr marL="139700" indent="0" algn="ctr">
              <a:buNone/>
            </a:pPr>
            <a:r>
              <a:rPr lang="en-US" sz="2400" b="1" dirty="0"/>
              <a:t>High touch support</a:t>
            </a:r>
          </a:p>
          <a:p>
            <a:endParaRPr lang="en-US" b="1" dirty="0"/>
          </a:p>
        </p:txBody>
      </p:sp>
      <p:pic>
        <p:nvPicPr>
          <p:cNvPr id="7" name="Google Shape;131;p23" descr="unity-college-seal.gif">
            <a:extLst>
              <a:ext uri="{FF2B5EF4-FFF2-40B4-BE49-F238E27FC236}">
                <a16:creationId xmlns:a16="http://schemas.microsoft.com/office/drawing/2014/main" id="{9447B37A-11E0-45CA-91FF-1C73A1D0B08D}"/>
              </a:ext>
            </a:extLst>
          </p:cNvPr>
          <p:cNvPicPr preferRelativeResize="0"/>
          <p:nvPr/>
        </p:nvPicPr>
        <p:blipFill rotWithShape="1">
          <a:blip r:embed="rId3">
            <a:alphaModFix/>
          </a:blip>
          <a:srcRect/>
          <a:stretch/>
        </p:blipFill>
        <p:spPr>
          <a:xfrm>
            <a:off x="1484570" y="2770188"/>
            <a:ext cx="1393800" cy="1393800"/>
          </a:xfrm>
          <a:prstGeom prst="ellipse">
            <a:avLst/>
          </a:prstGeom>
          <a:noFill/>
          <a:ln>
            <a:noFill/>
          </a:ln>
        </p:spPr>
      </p:pic>
    </p:spTree>
    <p:extLst>
      <p:ext uri="{BB962C8B-B14F-4D97-AF65-F5344CB8AC3E}">
        <p14:creationId xmlns:p14="http://schemas.microsoft.com/office/powerpoint/2010/main" val="1705684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8"/>
          <p:cNvSpPr/>
          <p:nvPr/>
        </p:nvSpPr>
        <p:spPr>
          <a:xfrm>
            <a:off x="3949151" y="930376"/>
            <a:ext cx="4748024" cy="3696391"/>
          </a:xfrm>
          <a:custGeom>
            <a:avLst/>
            <a:gdLst/>
            <a:ahLst/>
            <a:cxnLst/>
            <a:rect l="l" t="t" r="r" b="b"/>
            <a:pathLst>
              <a:path w="143434" h="111665" extrusionOk="0">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000000"/>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tillium Web"/>
              <a:ea typeface="Titillium Web"/>
              <a:cs typeface="Titillium Web"/>
              <a:sym typeface="Titillium Web"/>
            </a:endParaRPr>
          </a:p>
        </p:txBody>
      </p:sp>
      <p:sp>
        <p:nvSpPr>
          <p:cNvPr id="296" name="Google Shape;296;p38"/>
          <p:cNvSpPr/>
          <p:nvPr/>
        </p:nvSpPr>
        <p:spPr>
          <a:xfrm>
            <a:off x="4147841" y="1126671"/>
            <a:ext cx="4350600" cy="2778000"/>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dirty="0">
              <a:solidFill>
                <a:srgbClr val="999999"/>
              </a:solidFill>
              <a:latin typeface="Titillium Web"/>
              <a:ea typeface="Titillium Web"/>
              <a:cs typeface="Titillium Web"/>
              <a:sym typeface="Titillium Web"/>
            </a:endParaRPr>
          </a:p>
        </p:txBody>
      </p:sp>
      <p:sp>
        <p:nvSpPr>
          <p:cNvPr id="298" name="Google Shape;298;p38"/>
          <p:cNvSpPr txBox="1">
            <a:spLocks noGrp="1"/>
          </p:cNvSpPr>
          <p:nvPr>
            <p:ph type="body" idx="4294967295"/>
          </p:nvPr>
        </p:nvSpPr>
        <p:spPr>
          <a:xfrm>
            <a:off x="844425" y="1436525"/>
            <a:ext cx="2984400" cy="1391916"/>
          </a:xfrm>
          <a:prstGeom prst="rect">
            <a:avLst/>
          </a:prstGeom>
        </p:spPr>
        <p:txBody>
          <a:bodyPr spcFirstLastPara="1" wrap="square" lIns="91425" tIns="91425" rIns="91425" bIns="91425" anchor="t" anchorCtr="0">
            <a:noAutofit/>
          </a:bodyPr>
          <a:lstStyle/>
          <a:p>
            <a:pPr marL="0" lvl="0" indent="0">
              <a:buNone/>
            </a:pPr>
            <a:r>
              <a:rPr lang="en-US" dirty="0"/>
              <a:t>Provides consistent tracking of student history</a:t>
            </a:r>
            <a:endParaRPr dirty="0"/>
          </a:p>
        </p:txBody>
      </p:sp>
      <p:sp>
        <p:nvSpPr>
          <p:cNvPr id="9" name="Google Shape;297;p38">
            <a:extLst>
              <a:ext uri="{FF2B5EF4-FFF2-40B4-BE49-F238E27FC236}">
                <a16:creationId xmlns:a16="http://schemas.microsoft.com/office/drawing/2014/main" id="{B31364EB-D612-43AE-9A74-F016454175DC}"/>
              </a:ext>
            </a:extLst>
          </p:cNvPr>
          <p:cNvSpPr txBox="1">
            <a:spLocks/>
          </p:cNvSpPr>
          <p:nvPr/>
        </p:nvSpPr>
        <p:spPr>
          <a:xfrm>
            <a:off x="821696" y="501676"/>
            <a:ext cx="3226800" cy="857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2600"/>
              <a:buFont typeface="Open Sans"/>
              <a:buNone/>
              <a:defRPr sz="2600" b="1" i="0" u="none" strike="noStrike" cap="none">
                <a:solidFill>
                  <a:srgbClr val="FFFFFF"/>
                </a:solidFill>
                <a:latin typeface="Open Sans"/>
                <a:ea typeface="Open Sans"/>
                <a:cs typeface="Open Sans"/>
                <a:sym typeface="Open Sans"/>
              </a:defRPr>
            </a:lvl1pPr>
            <a:lvl2pPr marR="0" lvl="1"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2pPr>
            <a:lvl3pPr marR="0" lvl="2"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3pPr>
            <a:lvl4pPr marR="0" lvl="3"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4pPr>
            <a:lvl5pPr marR="0" lvl="4"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5pPr>
            <a:lvl6pPr marR="0" lvl="5"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6pPr>
            <a:lvl7pPr marR="0" lvl="6"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7pPr>
            <a:lvl8pPr marR="0" lvl="7"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8pPr>
            <a:lvl9pPr marR="0" lvl="8"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9pPr>
          </a:lstStyle>
          <a:p>
            <a:pPr>
              <a:buClr>
                <a:schemeClr val="dk1"/>
              </a:buClr>
              <a:buSzPts val="1100"/>
              <a:buFont typeface="Arial"/>
              <a:buNone/>
            </a:pPr>
            <a:r>
              <a:rPr lang="en-US" dirty="0">
                <a:solidFill>
                  <a:schemeClr val="lt1"/>
                </a:solidFill>
              </a:rPr>
              <a:t>Dropout Detective</a:t>
            </a:r>
          </a:p>
          <a:p>
            <a:pPr>
              <a:buClr>
                <a:schemeClr val="dk1"/>
              </a:buClr>
              <a:buSzPts val="1100"/>
              <a:buFont typeface="Arial"/>
              <a:buNone/>
            </a:pPr>
            <a:r>
              <a:rPr lang="en-US" sz="1600" dirty="0">
                <a:solidFill>
                  <a:schemeClr val="dk1"/>
                </a:solidFill>
              </a:rPr>
              <a:t>Notes</a:t>
            </a:r>
            <a:endParaRPr lang="en-US" sz="1600" dirty="0"/>
          </a:p>
        </p:txBody>
      </p:sp>
      <p:pic>
        <p:nvPicPr>
          <p:cNvPr id="7" name="Content Placeholder 4">
            <a:extLst>
              <a:ext uri="{FF2B5EF4-FFF2-40B4-BE49-F238E27FC236}">
                <a16:creationId xmlns:a16="http://schemas.microsoft.com/office/drawing/2014/main" id="{3C9C62F3-C116-41C5-8E51-B664FF2FB8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8822" y="1316074"/>
            <a:ext cx="4317001" cy="2399193"/>
          </a:xfrm>
          <a:prstGeom prst="rect">
            <a:avLst/>
          </a:prstGeom>
        </p:spPr>
      </p:pic>
    </p:spTree>
    <p:extLst>
      <p:ext uri="{BB962C8B-B14F-4D97-AF65-F5344CB8AC3E}">
        <p14:creationId xmlns:p14="http://schemas.microsoft.com/office/powerpoint/2010/main" val="1740570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8"/>
          <p:cNvSpPr/>
          <p:nvPr/>
        </p:nvSpPr>
        <p:spPr>
          <a:xfrm>
            <a:off x="3949151" y="930376"/>
            <a:ext cx="4748024" cy="3696391"/>
          </a:xfrm>
          <a:custGeom>
            <a:avLst/>
            <a:gdLst/>
            <a:ahLst/>
            <a:cxnLst/>
            <a:rect l="l" t="t" r="r" b="b"/>
            <a:pathLst>
              <a:path w="143434" h="111665" extrusionOk="0">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000000"/>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tillium Web"/>
              <a:ea typeface="Titillium Web"/>
              <a:cs typeface="Titillium Web"/>
              <a:sym typeface="Titillium Web"/>
            </a:endParaRPr>
          </a:p>
        </p:txBody>
      </p:sp>
      <p:sp>
        <p:nvSpPr>
          <p:cNvPr id="296" name="Google Shape;296;p38"/>
          <p:cNvSpPr/>
          <p:nvPr/>
        </p:nvSpPr>
        <p:spPr>
          <a:xfrm>
            <a:off x="4147841" y="1126671"/>
            <a:ext cx="4350600" cy="2778000"/>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dirty="0">
              <a:solidFill>
                <a:srgbClr val="999999"/>
              </a:solidFill>
              <a:latin typeface="Titillium Web"/>
              <a:ea typeface="Titillium Web"/>
              <a:cs typeface="Titillium Web"/>
              <a:sym typeface="Titillium Web"/>
            </a:endParaRPr>
          </a:p>
        </p:txBody>
      </p:sp>
      <p:sp>
        <p:nvSpPr>
          <p:cNvPr id="298" name="Google Shape;298;p38"/>
          <p:cNvSpPr txBox="1">
            <a:spLocks noGrp="1"/>
          </p:cNvSpPr>
          <p:nvPr>
            <p:ph type="body" idx="4294967295"/>
          </p:nvPr>
        </p:nvSpPr>
        <p:spPr>
          <a:xfrm>
            <a:off x="844425" y="1436525"/>
            <a:ext cx="2984400" cy="1391916"/>
          </a:xfrm>
          <a:prstGeom prst="rect">
            <a:avLst/>
          </a:prstGeom>
        </p:spPr>
        <p:txBody>
          <a:bodyPr spcFirstLastPara="1" wrap="square" lIns="91425" tIns="91425" rIns="91425" bIns="91425" anchor="t" anchorCtr="0">
            <a:noAutofit/>
          </a:bodyPr>
          <a:lstStyle/>
          <a:p>
            <a:pPr marL="0" lvl="0" indent="0">
              <a:buNone/>
            </a:pPr>
            <a:r>
              <a:rPr lang="en-US" dirty="0"/>
              <a:t>Detail of specific assignments, grades and status</a:t>
            </a:r>
            <a:endParaRPr dirty="0"/>
          </a:p>
        </p:txBody>
      </p:sp>
      <p:sp>
        <p:nvSpPr>
          <p:cNvPr id="9" name="Google Shape;297;p38">
            <a:extLst>
              <a:ext uri="{FF2B5EF4-FFF2-40B4-BE49-F238E27FC236}">
                <a16:creationId xmlns:a16="http://schemas.microsoft.com/office/drawing/2014/main" id="{B31364EB-D612-43AE-9A74-F016454175DC}"/>
              </a:ext>
            </a:extLst>
          </p:cNvPr>
          <p:cNvSpPr txBox="1">
            <a:spLocks/>
          </p:cNvSpPr>
          <p:nvPr/>
        </p:nvSpPr>
        <p:spPr>
          <a:xfrm>
            <a:off x="821696" y="617878"/>
            <a:ext cx="3226800" cy="62499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2600"/>
              <a:buFont typeface="Open Sans"/>
              <a:buNone/>
              <a:defRPr sz="2600" b="1" i="0" u="none" strike="noStrike" cap="none">
                <a:solidFill>
                  <a:srgbClr val="FFFFFF"/>
                </a:solidFill>
                <a:latin typeface="Open Sans"/>
                <a:ea typeface="Open Sans"/>
                <a:cs typeface="Open Sans"/>
                <a:sym typeface="Open Sans"/>
              </a:defRPr>
            </a:lvl1pPr>
            <a:lvl2pPr marR="0" lvl="1"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2pPr>
            <a:lvl3pPr marR="0" lvl="2"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3pPr>
            <a:lvl4pPr marR="0" lvl="3"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4pPr>
            <a:lvl5pPr marR="0" lvl="4"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5pPr>
            <a:lvl6pPr marR="0" lvl="5"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6pPr>
            <a:lvl7pPr marR="0" lvl="6"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7pPr>
            <a:lvl8pPr marR="0" lvl="7"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8pPr>
            <a:lvl9pPr marR="0" lvl="8" algn="l" rtl="0">
              <a:lnSpc>
                <a:spcPct val="100000"/>
              </a:lnSpc>
              <a:spcBef>
                <a:spcPts val="0"/>
              </a:spcBef>
              <a:spcAft>
                <a:spcPts val="0"/>
              </a:spcAft>
              <a:buClr>
                <a:srgbClr val="FFFFFF"/>
              </a:buClr>
              <a:buSzPts val="2600"/>
              <a:buFont typeface="Titillium Web"/>
              <a:buNone/>
              <a:defRPr sz="2600" b="1" i="0" u="none" strike="noStrike" cap="none">
                <a:solidFill>
                  <a:srgbClr val="FFFFFF"/>
                </a:solidFill>
                <a:latin typeface="Titillium Web"/>
                <a:ea typeface="Titillium Web"/>
                <a:cs typeface="Titillium Web"/>
                <a:sym typeface="Titillium Web"/>
              </a:defRPr>
            </a:lvl9pPr>
          </a:lstStyle>
          <a:p>
            <a:pPr>
              <a:buClr>
                <a:schemeClr val="dk1"/>
              </a:buClr>
              <a:buSzPts val="1100"/>
              <a:buFont typeface="Arial"/>
              <a:buNone/>
            </a:pPr>
            <a:r>
              <a:rPr lang="en-US" dirty="0">
                <a:solidFill>
                  <a:schemeClr val="lt1"/>
                </a:solidFill>
              </a:rPr>
              <a:t>Assignments</a:t>
            </a:r>
          </a:p>
        </p:txBody>
      </p:sp>
      <p:pic>
        <p:nvPicPr>
          <p:cNvPr id="8" name="Content Placeholder 4">
            <a:extLst>
              <a:ext uri="{FF2B5EF4-FFF2-40B4-BE49-F238E27FC236}">
                <a16:creationId xmlns:a16="http://schemas.microsoft.com/office/drawing/2014/main" id="{5915287E-7AB2-4D3C-97CC-E81994262E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1039" y="1157263"/>
            <a:ext cx="3936792" cy="2747408"/>
          </a:xfrm>
          <a:prstGeom prst="rect">
            <a:avLst/>
          </a:prstGeom>
        </p:spPr>
      </p:pic>
    </p:spTree>
    <p:extLst>
      <p:ext uri="{BB962C8B-B14F-4D97-AF65-F5344CB8AC3E}">
        <p14:creationId xmlns:p14="http://schemas.microsoft.com/office/powerpoint/2010/main" val="968332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74660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700" b="1" dirty="0">
                <a:solidFill>
                  <a:schemeClr val="bg1"/>
                </a:solidFill>
              </a:rPr>
              <a:t>Term Transitions</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5"/>
            <a:ext cx="6548034" cy="3919530"/>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endParaRPr lang="en-US" dirty="0"/>
          </a:p>
        </p:txBody>
      </p:sp>
      <p:sp>
        <p:nvSpPr>
          <p:cNvPr id="2" name="Rectangle 1">
            <a:extLst>
              <a:ext uri="{FF2B5EF4-FFF2-40B4-BE49-F238E27FC236}">
                <a16:creationId xmlns:a16="http://schemas.microsoft.com/office/drawing/2014/main" id="{6E501E63-550B-42CA-9021-1E6FC3015970}"/>
              </a:ext>
            </a:extLst>
          </p:cNvPr>
          <p:cNvSpPr/>
          <p:nvPr/>
        </p:nvSpPr>
        <p:spPr>
          <a:xfrm>
            <a:off x="2471981" y="522368"/>
            <a:ext cx="6439545" cy="3785652"/>
          </a:xfrm>
          <a:prstGeom prst="rect">
            <a:avLst/>
          </a:prstGeom>
        </p:spPr>
        <p:txBody>
          <a:bodyPr wrap="square" anchor="ctr">
            <a:spAutoFit/>
          </a:bodyPr>
          <a:lstStyle/>
          <a:p>
            <a:r>
              <a:rPr lang="en-US" sz="1600" dirty="0"/>
              <a:t>Communication is consistent throughout the term, but the end of a term (and quick start to another) creates a peak workload for all advisors:</a:t>
            </a:r>
          </a:p>
          <a:p>
            <a:endParaRPr lang="en-US" sz="1600" dirty="0"/>
          </a:p>
          <a:p>
            <a:pPr marL="285750" lvl="1" indent="-285750">
              <a:buFont typeface="Arial" panose="020B0604020202020204" pitchFamily="34" charset="0"/>
              <a:buChar char="•"/>
            </a:pPr>
            <a:r>
              <a:rPr lang="en-US" sz="1600" dirty="0"/>
              <a:t>Check all student grades.</a:t>
            </a:r>
          </a:p>
          <a:p>
            <a:pPr marL="285750" lvl="1" indent="-285750">
              <a:buFont typeface="Arial" panose="020B0604020202020204" pitchFamily="34" charset="0"/>
              <a:buChar char="•"/>
            </a:pPr>
            <a:r>
              <a:rPr lang="en-US" sz="1600" dirty="0"/>
              <a:t>Determine if student needs to retake course. </a:t>
            </a:r>
          </a:p>
          <a:p>
            <a:pPr marL="285750" lvl="1" indent="-285750">
              <a:buFont typeface="Arial" panose="020B0604020202020204" pitchFamily="34" charset="0"/>
              <a:buChar char="•"/>
            </a:pPr>
            <a:r>
              <a:rPr lang="en-US" sz="1600" dirty="0"/>
              <a:t>Change future registration as necessary.</a:t>
            </a:r>
          </a:p>
          <a:p>
            <a:pPr marL="285750" lvl="1" indent="-285750">
              <a:buFont typeface="Arial" panose="020B0604020202020204" pitchFamily="34" charset="0"/>
              <a:buChar char="•"/>
            </a:pPr>
            <a:r>
              <a:rPr lang="en-US" sz="1600" dirty="0"/>
              <a:t>Monitor GPA for SAP.</a:t>
            </a:r>
          </a:p>
          <a:p>
            <a:pPr marL="285750" lvl="1" indent="-285750">
              <a:buFont typeface="Arial" panose="020B0604020202020204" pitchFamily="34" charset="0"/>
              <a:buChar char="•"/>
            </a:pPr>
            <a:r>
              <a:rPr lang="en-US" sz="1600" dirty="0"/>
              <a:t>Explain financial aid implications if student failed or withdrew.</a:t>
            </a:r>
          </a:p>
          <a:p>
            <a:pPr marL="285750" lvl="1" indent="-285750">
              <a:buFont typeface="Arial" panose="020B0604020202020204" pitchFamily="34" charset="0"/>
              <a:buChar char="•"/>
            </a:pPr>
            <a:r>
              <a:rPr lang="en-US" sz="1600" dirty="0"/>
              <a:t>Make sure any incompletes have been appropriately processed.</a:t>
            </a:r>
          </a:p>
          <a:p>
            <a:pPr marL="285750" lvl="1" indent="-285750">
              <a:buFont typeface="Arial" panose="020B0604020202020204" pitchFamily="34" charset="0"/>
              <a:buChar char="•"/>
            </a:pPr>
            <a:r>
              <a:rPr lang="en-US" sz="1600" dirty="0"/>
              <a:t>Week prior to term start, initiate contact, with new and/or returning email.</a:t>
            </a:r>
          </a:p>
          <a:p>
            <a:pPr marL="285750" lvl="1" indent="-285750">
              <a:buFont typeface="Arial" panose="020B0604020202020204" pitchFamily="34" charset="0"/>
              <a:buChar char="•"/>
            </a:pPr>
            <a:r>
              <a:rPr lang="en-US" sz="1600" dirty="0"/>
              <a:t>Reach out to stop outs to see if they are ready to return. </a:t>
            </a:r>
          </a:p>
          <a:p>
            <a:pPr marL="285750" lvl="1" indent="-285750">
              <a:buFont typeface="Arial" panose="020B0604020202020204" pitchFamily="34" charset="0"/>
              <a:buChar char="•"/>
            </a:pPr>
            <a:r>
              <a:rPr lang="en-US" sz="1600" dirty="0"/>
              <a:t>For any returning students, advisors are responsible for payment arrangements/participation during add drop. </a:t>
            </a:r>
          </a:p>
        </p:txBody>
      </p:sp>
    </p:spTree>
    <p:extLst>
      <p:ext uri="{BB962C8B-B14F-4D97-AF65-F5344CB8AC3E}">
        <p14:creationId xmlns:p14="http://schemas.microsoft.com/office/powerpoint/2010/main" val="1597988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C9E166-3F4B-4DEA-B923-1DC383D614E3}"/>
              </a:ext>
            </a:extLst>
          </p:cNvPr>
          <p:cNvSpPr txBox="1">
            <a:spLocks/>
          </p:cNvSpPr>
          <p:nvPr/>
        </p:nvSpPr>
        <p:spPr>
          <a:xfrm>
            <a:off x="852175" y="1948263"/>
            <a:ext cx="6602510" cy="1246973"/>
          </a:xfrm>
          <a:prstGeom prst="rect">
            <a:avLst/>
          </a:prstGeom>
        </p:spPr>
        <p:txBody>
          <a:bodyPr>
            <a:normAutofit fontScale="975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4050" b="1" dirty="0">
                <a:solidFill>
                  <a:schemeClr val="bg1"/>
                </a:solidFill>
                <a:latin typeface="+mn-lt"/>
              </a:rPr>
              <a:t>Recruitment</a:t>
            </a:r>
          </a:p>
        </p:txBody>
      </p:sp>
      <p:pic>
        <p:nvPicPr>
          <p:cNvPr id="5" name="Google Shape;131;p23" descr="unity-college-seal.gif">
            <a:extLst>
              <a:ext uri="{FF2B5EF4-FFF2-40B4-BE49-F238E27FC236}">
                <a16:creationId xmlns:a16="http://schemas.microsoft.com/office/drawing/2014/main" id="{E6EA63F2-1EC2-46F4-8103-E85FF88600C8}"/>
              </a:ext>
            </a:extLst>
          </p:cNvPr>
          <p:cNvPicPr preferRelativeResize="0"/>
          <p:nvPr/>
        </p:nvPicPr>
        <p:blipFill rotWithShape="1">
          <a:blip r:embed="rId3">
            <a:alphaModFix/>
          </a:blip>
          <a:srcRect/>
          <a:stretch/>
        </p:blipFill>
        <p:spPr>
          <a:xfrm>
            <a:off x="6444028" y="1874849"/>
            <a:ext cx="1393800" cy="1393800"/>
          </a:xfrm>
          <a:prstGeom prst="ellipse">
            <a:avLst/>
          </a:prstGeom>
          <a:noFill/>
          <a:ln>
            <a:noFill/>
          </a:ln>
        </p:spPr>
      </p:pic>
      <p:sp>
        <p:nvSpPr>
          <p:cNvPr id="2" name="TextBox 1">
            <a:extLst>
              <a:ext uri="{FF2B5EF4-FFF2-40B4-BE49-F238E27FC236}">
                <a16:creationId xmlns:a16="http://schemas.microsoft.com/office/drawing/2014/main" id="{0369DAFE-EB6C-4615-8E5F-B121E49E6627}"/>
              </a:ext>
            </a:extLst>
          </p:cNvPr>
          <p:cNvSpPr txBox="1"/>
          <p:nvPr/>
        </p:nvSpPr>
        <p:spPr>
          <a:xfrm>
            <a:off x="852175" y="3675684"/>
            <a:ext cx="7617649" cy="369332"/>
          </a:xfrm>
          <a:prstGeom prst="rect">
            <a:avLst/>
          </a:prstGeom>
          <a:noFill/>
        </p:spPr>
        <p:txBody>
          <a:bodyPr wrap="square" rtlCol="0">
            <a:spAutoFit/>
          </a:bodyPr>
          <a:lstStyle/>
          <a:p>
            <a:r>
              <a:rPr lang="en-US" sz="1800" b="1" dirty="0"/>
              <a:t>Advisors are responsible for re-recruiting their students every term</a:t>
            </a:r>
          </a:p>
        </p:txBody>
      </p:sp>
    </p:spTree>
    <p:extLst>
      <p:ext uri="{BB962C8B-B14F-4D97-AF65-F5344CB8AC3E}">
        <p14:creationId xmlns:p14="http://schemas.microsoft.com/office/powerpoint/2010/main" val="1789133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41D54-FE16-45CA-B28B-FA6445EA65E8}"/>
              </a:ext>
            </a:extLst>
          </p:cNvPr>
          <p:cNvSpPr>
            <a:spLocks noGrp="1"/>
          </p:cNvSpPr>
          <p:nvPr>
            <p:ph type="title"/>
          </p:nvPr>
        </p:nvSpPr>
        <p:spPr>
          <a:xfrm>
            <a:off x="844425" y="422499"/>
            <a:ext cx="3226800" cy="1246973"/>
          </a:xfrm>
        </p:spPr>
        <p:txBody>
          <a:bodyPr>
            <a:normAutofit fontScale="90000"/>
          </a:bodyPr>
          <a:lstStyle/>
          <a:p>
            <a:r>
              <a:rPr lang="en-US" sz="4050" dirty="0">
                <a:latin typeface="+mn-lt"/>
              </a:rPr>
              <a:t>Advising is Relationships</a:t>
            </a:r>
          </a:p>
        </p:txBody>
      </p:sp>
      <p:sp>
        <p:nvSpPr>
          <p:cNvPr id="3" name="Content Placeholder 2">
            <a:extLst>
              <a:ext uri="{FF2B5EF4-FFF2-40B4-BE49-F238E27FC236}">
                <a16:creationId xmlns:a16="http://schemas.microsoft.com/office/drawing/2014/main" id="{5680B984-12AE-4326-B4FC-105EFF562E91}"/>
              </a:ext>
            </a:extLst>
          </p:cNvPr>
          <p:cNvSpPr>
            <a:spLocks noGrp="1"/>
          </p:cNvSpPr>
          <p:nvPr>
            <p:ph idx="4294967295"/>
          </p:nvPr>
        </p:nvSpPr>
        <p:spPr>
          <a:xfrm>
            <a:off x="4736729" y="849716"/>
            <a:ext cx="4232564" cy="3149600"/>
          </a:xfrm>
        </p:spPr>
        <p:txBody>
          <a:bodyPr>
            <a:normAutofit fontScale="85000" lnSpcReduction="10000"/>
          </a:bodyPr>
          <a:lstStyle/>
          <a:p>
            <a:r>
              <a:rPr lang="en-US" sz="2700" dirty="0"/>
              <a:t>Concierges</a:t>
            </a:r>
          </a:p>
          <a:p>
            <a:r>
              <a:rPr lang="en-US" sz="2700" dirty="0"/>
              <a:t>Students</a:t>
            </a:r>
          </a:p>
          <a:p>
            <a:r>
              <a:rPr lang="en-US" sz="2700" dirty="0"/>
              <a:t>Faculty </a:t>
            </a:r>
          </a:p>
          <a:p>
            <a:r>
              <a:rPr lang="en-US" sz="2700" dirty="0"/>
              <a:t>Academic Deans </a:t>
            </a:r>
          </a:p>
          <a:p>
            <a:r>
              <a:rPr lang="en-US" sz="2700" dirty="0"/>
              <a:t>Instructional Designers </a:t>
            </a:r>
          </a:p>
          <a:p>
            <a:r>
              <a:rPr lang="en-US" sz="2700" dirty="0"/>
              <a:t>Registrar</a:t>
            </a:r>
          </a:p>
          <a:p>
            <a:r>
              <a:rPr lang="en-US" sz="2700" dirty="0"/>
              <a:t>Student Financial Services </a:t>
            </a:r>
          </a:p>
        </p:txBody>
      </p:sp>
      <p:pic>
        <p:nvPicPr>
          <p:cNvPr id="4" name="Google Shape;131;p23" descr="unity-college-seal.gif">
            <a:extLst>
              <a:ext uri="{FF2B5EF4-FFF2-40B4-BE49-F238E27FC236}">
                <a16:creationId xmlns:a16="http://schemas.microsoft.com/office/drawing/2014/main" id="{D4DF8161-9828-4B56-AAA8-5A7A8B5A59D3}"/>
              </a:ext>
            </a:extLst>
          </p:cNvPr>
          <p:cNvPicPr preferRelativeResize="0"/>
          <p:nvPr/>
        </p:nvPicPr>
        <p:blipFill rotWithShape="1">
          <a:blip r:embed="rId3">
            <a:alphaModFix/>
          </a:blip>
          <a:srcRect/>
          <a:stretch/>
        </p:blipFill>
        <p:spPr>
          <a:xfrm>
            <a:off x="1760925" y="2364709"/>
            <a:ext cx="1393800" cy="1393800"/>
          </a:xfrm>
          <a:prstGeom prst="ellipse">
            <a:avLst/>
          </a:prstGeom>
          <a:noFill/>
          <a:ln>
            <a:noFill/>
          </a:ln>
        </p:spPr>
      </p:pic>
    </p:spTree>
    <p:extLst>
      <p:ext uri="{BB962C8B-B14F-4D97-AF65-F5344CB8AC3E}">
        <p14:creationId xmlns:p14="http://schemas.microsoft.com/office/powerpoint/2010/main" val="2962639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39"/>
          <p:cNvSpPr txBox="1">
            <a:spLocks noGrp="1"/>
          </p:cNvSpPr>
          <p:nvPr>
            <p:ph type="ctrTitle" idx="4294967295"/>
          </p:nvPr>
        </p:nvSpPr>
        <p:spPr>
          <a:xfrm>
            <a:off x="2361750" y="1357900"/>
            <a:ext cx="4674900" cy="1159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9600">
                <a:solidFill>
                  <a:srgbClr val="FFFFFF"/>
                </a:solidFill>
              </a:rPr>
              <a:t>Thanks!!</a:t>
            </a:r>
            <a:endParaRPr sz="9600">
              <a:solidFill>
                <a:srgbClr val="FFFFFF"/>
              </a:solidFill>
            </a:endParaRPr>
          </a:p>
        </p:txBody>
      </p:sp>
      <p:sp>
        <p:nvSpPr>
          <p:cNvPr id="304" name="Google Shape;304;p39"/>
          <p:cNvSpPr txBox="1">
            <a:spLocks noGrp="1"/>
          </p:cNvSpPr>
          <p:nvPr>
            <p:ph type="subTitle" idx="4294967295"/>
          </p:nvPr>
        </p:nvSpPr>
        <p:spPr>
          <a:xfrm>
            <a:off x="2380675" y="2775675"/>
            <a:ext cx="4631400" cy="22434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3600" dirty="0">
                <a:solidFill>
                  <a:srgbClr val="000000"/>
                </a:solidFill>
              </a:rPr>
              <a:t>Any questions?</a:t>
            </a:r>
            <a:endParaRPr sz="3600" dirty="0">
              <a:solidFill>
                <a:srgbClr val="000000"/>
              </a:solidFill>
            </a:endParaRPr>
          </a:p>
        </p:txBody>
      </p:sp>
      <p:pic>
        <p:nvPicPr>
          <p:cNvPr id="305" name="Google Shape;305;p39" descr="photo-1434030216411-0b793f4b4173.jpg"/>
          <p:cNvPicPr preferRelativeResize="0"/>
          <p:nvPr/>
        </p:nvPicPr>
        <p:blipFill>
          <a:blip r:embed="rId3">
            <a:alphaModFix/>
          </a:blip>
          <a:stretch>
            <a:fillRect/>
          </a:stretch>
        </p:blipFill>
        <p:spPr>
          <a:xfrm>
            <a:off x="700001" y="1874860"/>
            <a:ext cx="1393800" cy="1393800"/>
          </a:xfrm>
          <a:prstGeom prst="ellipse">
            <a:avLst/>
          </a:prstGeom>
          <a:noFill/>
          <a:ln>
            <a:noFill/>
          </a:ln>
        </p:spPr>
      </p:pic>
      <p:pic>
        <p:nvPicPr>
          <p:cNvPr id="306" name="Google Shape;306;p39" descr="unity-college-seal.gif"/>
          <p:cNvPicPr preferRelativeResize="0"/>
          <p:nvPr/>
        </p:nvPicPr>
        <p:blipFill rotWithShape="1">
          <a:blip r:embed="rId4">
            <a:alphaModFix/>
          </a:blip>
          <a:srcRect/>
          <a:stretch/>
        </p:blipFill>
        <p:spPr>
          <a:xfrm>
            <a:off x="700001" y="1874860"/>
            <a:ext cx="1393800" cy="1393800"/>
          </a:xfrm>
          <a:prstGeom prst="ellipse">
            <a:avLst/>
          </a:prstGeom>
          <a:noFill/>
          <a:ln>
            <a:noFill/>
          </a:ln>
        </p:spPr>
      </p:pic>
    </p:spTree>
    <p:extLst>
      <p:ext uri="{BB962C8B-B14F-4D97-AF65-F5344CB8AC3E}">
        <p14:creationId xmlns:p14="http://schemas.microsoft.com/office/powerpoint/2010/main" val="218163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C44A9D46-8CC5-4EDB-9743-D47C7F408519}"/>
              </a:ext>
            </a:extLst>
          </p:cNvPr>
          <p:cNvSpPr txBox="1">
            <a:spLocks/>
          </p:cNvSpPr>
          <p:nvPr/>
        </p:nvSpPr>
        <p:spPr>
          <a:xfrm>
            <a:off x="-1" y="671486"/>
            <a:ext cx="2286001" cy="104107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600" b="1" dirty="0">
                <a:solidFill>
                  <a:schemeClr val="bg1"/>
                </a:solidFill>
              </a:rPr>
              <a:t>Team Structure</a:t>
            </a:r>
          </a:p>
        </p:txBody>
      </p:sp>
      <p:sp>
        <p:nvSpPr>
          <p:cNvPr id="2" name="Rectangle 1">
            <a:extLst>
              <a:ext uri="{FF2B5EF4-FFF2-40B4-BE49-F238E27FC236}">
                <a16:creationId xmlns:a16="http://schemas.microsoft.com/office/drawing/2014/main" id="{CA7F9C85-FB98-4B0A-844A-8F7D2EB6D952}"/>
              </a:ext>
            </a:extLst>
          </p:cNvPr>
          <p:cNvSpPr/>
          <p:nvPr/>
        </p:nvSpPr>
        <p:spPr>
          <a:xfrm>
            <a:off x="4463512" y="1371600"/>
            <a:ext cx="2386739" cy="511444"/>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Associate Dean of Retention and Completion</a:t>
            </a:r>
          </a:p>
        </p:txBody>
      </p:sp>
      <p:sp>
        <p:nvSpPr>
          <p:cNvPr id="7" name="Rectangle 6">
            <a:extLst>
              <a:ext uri="{FF2B5EF4-FFF2-40B4-BE49-F238E27FC236}">
                <a16:creationId xmlns:a16="http://schemas.microsoft.com/office/drawing/2014/main" id="{F90FE67D-2196-4F23-9010-480C8A76FE9C}"/>
              </a:ext>
            </a:extLst>
          </p:cNvPr>
          <p:cNvSpPr/>
          <p:nvPr/>
        </p:nvSpPr>
        <p:spPr>
          <a:xfrm>
            <a:off x="4463511" y="415764"/>
            <a:ext cx="2386739" cy="511444"/>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Director of Enrollment Management</a:t>
            </a:r>
          </a:p>
        </p:txBody>
      </p:sp>
      <p:sp>
        <p:nvSpPr>
          <p:cNvPr id="8" name="Rectangle 7">
            <a:extLst>
              <a:ext uri="{FF2B5EF4-FFF2-40B4-BE49-F238E27FC236}">
                <a16:creationId xmlns:a16="http://schemas.microsoft.com/office/drawing/2014/main" id="{D043CE78-BBA7-4A07-BDD7-7684EA7E5DCE}"/>
              </a:ext>
            </a:extLst>
          </p:cNvPr>
          <p:cNvSpPr/>
          <p:nvPr/>
        </p:nvSpPr>
        <p:spPr>
          <a:xfrm>
            <a:off x="3011835" y="2616523"/>
            <a:ext cx="2386739" cy="511444"/>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Undergraduate Advisor</a:t>
            </a:r>
          </a:p>
        </p:txBody>
      </p:sp>
      <p:sp>
        <p:nvSpPr>
          <p:cNvPr id="9" name="Rectangle 8">
            <a:extLst>
              <a:ext uri="{FF2B5EF4-FFF2-40B4-BE49-F238E27FC236}">
                <a16:creationId xmlns:a16="http://schemas.microsoft.com/office/drawing/2014/main" id="{65F60997-D069-4AE0-9B5E-2A0A1EF31EF0}"/>
              </a:ext>
            </a:extLst>
          </p:cNvPr>
          <p:cNvSpPr/>
          <p:nvPr/>
        </p:nvSpPr>
        <p:spPr>
          <a:xfrm>
            <a:off x="5995261" y="2616523"/>
            <a:ext cx="2386739" cy="511444"/>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Graduate Advisor</a:t>
            </a:r>
          </a:p>
        </p:txBody>
      </p:sp>
      <p:sp>
        <p:nvSpPr>
          <p:cNvPr id="10" name="Rectangle 9">
            <a:extLst>
              <a:ext uri="{FF2B5EF4-FFF2-40B4-BE49-F238E27FC236}">
                <a16:creationId xmlns:a16="http://schemas.microsoft.com/office/drawing/2014/main" id="{DD52B568-1768-4FF9-BDCB-11C425D26FC0}"/>
              </a:ext>
            </a:extLst>
          </p:cNvPr>
          <p:cNvSpPr/>
          <p:nvPr/>
        </p:nvSpPr>
        <p:spPr>
          <a:xfrm>
            <a:off x="3011837" y="3347741"/>
            <a:ext cx="2386739" cy="511444"/>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Undergraduate Advisor</a:t>
            </a:r>
          </a:p>
        </p:txBody>
      </p:sp>
      <p:sp>
        <p:nvSpPr>
          <p:cNvPr id="11" name="Rectangle 10">
            <a:extLst>
              <a:ext uri="{FF2B5EF4-FFF2-40B4-BE49-F238E27FC236}">
                <a16:creationId xmlns:a16="http://schemas.microsoft.com/office/drawing/2014/main" id="{644F3281-3FD9-4B47-AB65-0AFD4B90E79E}"/>
              </a:ext>
            </a:extLst>
          </p:cNvPr>
          <p:cNvSpPr/>
          <p:nvPr/>
        </p:nvSpPr>
        <p:spPr>
          <a:xfrm>
            <a:off x="3011836" y="4078959"/>
            <a:ext cx="2386739" cy="511444"/>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Undergraduate Advisor</a:t>
            </a:r>
          </a:p>
        </p:txBody>
      </p:sp>
      <p:cxnSp>
        <p:nvCxnSpPr>
          <p:cNvPr id="12" name="Straight Arrow Connector 11">
            <a:extLst>
              <a:ext uri="{FF2B5EF4-FFF2-40B4-BE49-F238E27FC236}">
                <a16:creationId xmlns:a16="http://schemas.microsoft.com/office/drawing/2014/main" id="{9DF6C24A-D372-4916-A2FE-A03BCA6F5028}"/>
              </a:ext>
            </a:extLst>
          </p:cNvPr>
          <p:cNvCxnSpPr>
            <a:stCxn id="11" idx="0"/>
            <a:endCxn id="10" idx="2"/>
          </p:cNvCxnSpPr>
          <p:nvPr/>
        </p:nvCxnSpPr>
        <p:spPr>
          <a:xfrm flipV="1">
            <a:off x="4205206" y="3859185"/>
            <a:ext cx="1" cy="2197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1CEBB50-66D3-4618-902A-BAFA7821543D}"/>
              </a:ext>
            </a:extLst>
          </p:cNvPr>
          <p:cNvCxnSpPr/>
          <p:nvPr/>
        </p:nvCxnSpPr>
        <p:spPr>
          <a:xfrm flipV="1">
            <a:off x="4205203" y="3127967"/>
            <a:ext cx="1" cy="2197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560E831-AE4A-48DC-9AB8-47A62BB95D4E}"/>
              </a:ext>
            </a:extLst>
          </p:cNvPr>
          <p:cNvCxnSpPr>
            <a:cxnSpLocks/>
            <a:endCxn id="2" idx="2"/>
          </p:cNvCxnSpPr>
          <p:nvPr/>
        </p:nvCxnSpPr>
        <p:spPr>
          <a:xfrm flipV="1">
            <a:off x="4205203" y="1883044"/>
            <a:ext cx="1451679" cy="733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07126A8-C1EC-448A-B570-F3264C51CC4D}"/>
              </a:ext>
            </a:extLst>
          </p:cNvPr>
          <p:cNvCxnSpPr>
            <a:cxnSpLocks/>
            <a:endCxn id="2" idx="2"/>
          </p:cNvCxnSpPr>
          <p:nvPr/>
        </p:nvCxnSpPr>
        <p:spPr>
          <a:xfrm flipH="1" flipV="1">
            <a:off x="5656882" y="1883044"/>
            <a:ext cx="1531748" cy="733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6F2CA4D-108D-4A61-8E1C-4DB28DBE581D}"/>
              </a:ext>
            </a:extLst>
          </p:cNvPr>
          <p:cNvCxnSpPr>
            <a:cxnSpLocks/>
            <a:stCxn id="2" idx="0"/>
            <a:endCxn id="7" idx="2"/>
          </p:cNvCxnSpPr>
          <p:nvPr/>
        </p:nvCxnSpPr>
        <p:spPr>
          <a:xfrm flipH="1" flipV="1">
            <a:off x="5656881" y="927208"/>
            <a:ext cx="1" cy="4443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652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41D54-FE16-45CA-B28B-FA6445EA65E8}"/>
              </a:ext>
            </a:extLst>
          </p:cNvPr>
          <p:cNvSpPr>
            <a:spLocks noGrp="1"/>
          </p:cNvSpPr>
          <p:nvPr>
            <p:ph type="title"/>
          </p:nvPr>
        </p:nvSpPr>
        <p:spPr>
          <a:xfrm>
            <a:off x="844425" y="422499"/>
            <a:ext cx="3226800" cy="1246973"/>
          </a:xfrm>
        </p:spPr>
        <p:txBody>
          <a:bodyPr>
            <a:normAutofit fontScale="90000"/>
          </a:bodyPr>
          <a:lstStyle/>
          <a:p>
            <a:r>
              <a:rPr lang="en-US" sz="4050" dirty="0">
                <a:latin typeface="+mn-lt"/>
              </a:rPr>
              <a:t>Advising is Relationships</a:t>
            </a:r>
          </a:p>
        </p:txBody>
      </p:sp>
      <p:sp>
        <p:nvSpPr>
          <p:cNvPr id="3" name="Content Placeholder 2">
            <a:extLst>
              <a:ext uri="{FF2B5EF4-FFF2-40B4-BE49-F238E27FC236}">
                <a16:creationId xmlns:a16="http://schemas.microsoft.com/office/drawing/2014/main" id="{5680B984-12AE-4326-B4FC-105EFF562E91}"/>
              </a:ext>
            </a:extLst>
          </p:cNvPr>
          <p:cNvSpPr>
            <a:spLocks noGrp="1"/>
          </p:cNvSpPr>
          <p:nvPr>
            <p:ph idx="4294967295"/>
          </p:nvPr>
        </p:nvSpPr>
        <p:spPr>
          <a:xfrm>
            <a:off x="4682484" y="857465"/>
            <a:ext cx="4232564" cy="3149600"/>
          </a:xfrm>
        </p:spPr>
        <p:txBody>
          <a:bodyPr>
            <a:normAutofit fontScale="85000" lnSpcReduction="10000"/>
          </a:bodyPr>
          <a:lstStyle/>
          <a:p>
            <a:r>
              <a:rPr lang="en-US" sz="2700" dirty="0"/>
              <a:t>Concierges</a:t>
            </a:r>
          </a:p>
          <a:p>
            <a:r>
              <a:rPr lang="en-US" sz="2700" dirty="0"/>
              <a:t>Students</a:t>
            </a:r>
          </a:p>
          <a:p>
            <a:r>
              <a:rPr lang="en-US" sz="2700" dirty="0"/>
              <a:t>Faculty </a:t>
            </a:r>
          </a:p>
          <a:p>
            <a:r>
              <a:rPr lang="en-US" sz="2700" dirty="0"/>
              <a:t>Academic Deans </a:t>
            </a:r>
          </a:p>
          <a:p>
            <a:r>
              <a:rPr lang="en-US" sz="2700" dirty="0"/>
              <a:t>Instructional Designers </a:t>
            </a:r>
          </a:p>
          <a:p>
            <a:r>
              <a:rPr lang="en-US" sz="2700" dirty="0"/>
              <a:t>Registrar</a:t>
            </a:r>
          </a:p>
          <a:p>
            <a:r>
              <a:rPr lang="en-US" sz="2700" dirty="0"/>
              <a:t>Student Financial Services </a:t>
            </a:r>
          </a:p>
          <a:p>
            <a:endParaRPr lang="en-US" sz="2700" dirty="0"/>
          </a:p>
        </p:txBody>
      </p:sp>
      <p:pic>
        <p:nvPicPr>
          <p:cNvPr id="4" name="Google Shape;131;p23" descr="unity-college-seal.gif">
            <a:extLst>
              <a:ext uri="{FF2B5EF4-FFF2-40B4-BE49-F238E27FC236}">
                <a16:creationId xmlns:a16="http://schemas.microsoft.com/office/drawing/2014/main" id="{D4DF8161-9828-4B56-AAA8-5A7A8B5A59D3}"/>
              </a:ext>
            </a:extLst>
          </p:cNvPr>
          <p:cNvPicPr preferRelativeResize="0"/>
          <p:nvPr/>
        </p:nvPicPr>
        <p:blipFill rotWithShape="1">
          <a:blip r:embed="rId3">
            <a:alphaModFix/>
          </a:blip>
          <a:srcRect/>
          <a:stretch/>
        </p:blipFill>
        <p:spPr>
          <a:xfrm>
            <a:off x="1760925" y="2364709"/>
            <a:ext cx="1393800" cy="1393800"/>
          </a:xfrm>
          <a:prstGeom prst="ellipse">
            <a:avLst/>
          </a:prstGeom>
          <a:noFill/>
          <a:ln>
            <a:noFill/>
          </a:ln>
        </p:spPr>
      </p:pic>
    </p:spTree>
    <p:extLst>
      <p:ext uri="{BB962C8B-B14F-4D97-AF65-F5344CB8AC3E}">
        <p14:creationId xmlns:p14="http://schemas.microsoft.com/office/powerpoint/2010/main" val="4145767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C9E166-3F4B-4DEA-B923-1DC383D614E3}"/>
              </a:ext>
            </a:extLst>
          </p:cNvPr>
          <p:cNvSpPr txBox="1">
            <a:spLocks/>
          </p:cNvSpPr>
          <p:nvPr/>
        </p:nvSpPr>
        <p:spPr>
          <a:xfrm>
            <a:off x="852175" y="1948263"/>
            <a:ext cx="6602510" cy="1246973"/>
          </a:xfrm>
          <a:prstGeom prst="rect">
            <a:avLst/>
          </a:prstGeom>
        </p:spPr>
        <p:txBody>
          <a:bodyPr>
            <a:normAutofit fontScale="975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4050" b="1" dirty="0">
                <a:solidFill>
                  <a:schemeClr val="bg1"/>
                </a:solidFill>
                <a:latin typeface="+mn-lt"/>
              </a:rPr>
              <a:t>Collaboration</a:t>
            </a:r>
          </a:p>
        </p:txBody>
      </p:sp>
      <p:pic>
        <p:nvPicPr>
          <p:cNvPr id="5" name="Google Shape;131;p23" descr="unity-college-seal.gif">
            <a:extLst>
              <a:ext uri="{FF2B5EF4-FFF2-40B4-BE49-F238E27FC236}">
                <a16:creationId xmlns:a16="http://schemas.microsoft.com/office/drawing/2014/main" id="{E6EA63F2-1EC2-46F4-8103-E85FF88600C8}"/>
              </a:ext>
            </a:extLst>
          </p:cNvPr>
          <p:cNvPicPr preferRelativeResize="0"/>
          <p:nvPr/>
        </p:nvPicPr>
        <p:blipFill rotWithShape="1">
          <a:blip r:embed="rId3">
            <a:alphaModFix/>
          </a:blip>
          <a:srcRect/>
          <a:stretch/>
        </p:blipFill>
        <p:spPr>
          <a:xfrm>
            <a:off x="6444027" y="1874849"/>
            <a:ext cx="1393800" cy="1393800"/>
          </a:xfrm>
          <a:prstGeom prst="ellipse">
            <a:avLst/>
          </a:prstGeom>
          <a:noFill/>
          <a:ln>
            <a:noFill/>
          </a:ln>
        </p:spPr>
      </p:pic>
    </p:spTree>
    <p:extLst>
      <p:ext uri="{BB962C8B-B14F-4D97-AF65-F5344CB8AC3E}">
        <p14:creationId xmlns:p14="http://schemas.microsoft.com/office/powerpoint/2010/main" val="1510669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746609"/>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700" b="1" dirty="0">
                <a:solidFill>
                  <a:schemeClr val="bg1"/>
                </a:solidFill>
              </a:rPr>
              <a:t>Concierges</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5"/>
            <a:ext cx="6548034" cy="2983423"/>
          </a:xfrm>
          <a:prstGeom prst="rect">
            <a:avLst/>
          </a:prstGeom>
        </p:spPr>
        <p:txBody>
          <a:bodyPr>
            <a:normAutofit fontScale="925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r>
              <a:rPr lang="en-US" sz="1700" dirty="0"/>
              <a:t>Concierges are the primary contact for incoming students through the add/drop period of their first term</a:t>
            </a:r>
          </a:p>
          <a:p>
            <a:pPr marL="285750" indent="-285750">
              <a:buFont typeface="Arial" panose="020B0604020202020204" pitchFamily="34" charset="0"/>
              <a:buChar char="•"/>
            </a:pPr>
            <a:r>
              <a:rPr lang="en-US" sz="1700" dirty="0"/>
              <a:t>Concierges complete Orientation calls, enroll them in their first course, help them understand financial aid and make their first payment</a:t>
            </a:r>
          </a:p>
          <a:p>
            <a:pPr marL="285750" indent="-285750">
              <a:buFont typeface="Arial" panose="020B0604020202020204" pitchFamily="34" charset="0"/>
              <a:buChar char="•"/>
            </a:pPr>
            <a:endParaRPr lang="en-US" dirty="0"/>
          </a:p>
          <a:p>
            <a:endParaRPr lang="en-US" dirty="0"/>
          </a:p>
          <a:p>
            <a:pPr algn="ctr"/>
            <a:r>
              <a:rPr lang="en-US" sz="1900" dirty="0">
                <a:solidFill>
                  <a:srgbClr val="5BBD5C"/>
                </a:solidFill>
              </a:rPr>
              <a:t>--------------------- ADD / DROP ---------------------</a:t>
            </a:r>
          </a:p>
          <a:p>
            <a:endParaRPr lang="en-US" dirty="0"/>
          </a:p>
          <a:p>
            <a:endParaRPr lang="en-US" sz="1700" dirty="0"/>
          </a:p>
          <a:p>
            <a:pPr marL="285750" indent="-285750">
              <a:buFont typeface="Arial" panose="020B0604020202020204" pitchFamily="34" charset="0"/>
              <a:buChar char="•"/>
            </a:pPr>
            <a:r>
              <a:rPr lang="en-US" sz="1700" dirty="0"/>
              <a:t>Student officially begins with their Advisor after Add/Drop, and stays with the same Advisor for the rest of their academic career</a:t>
            </a:r>
          </a:p>
          <a:p>
            <a:pPr marL="285750" indent="-285750">
              <a:buFont typeface="Arial" panose="020B0604020202020204" pitchFamily="34" charset="0"/>
              <a:buChar char="•"/>
            </a:pPr>
            <a:r>
              <a:rPr lang="en-US" sz="1700" dirty="0"/>
              <a:t>Warm hand offs are critical</a:t>
            </a:r>
          </a:p>
          <a:p>
            <a:pPr marL="285750" indent="-285750">
              <a:buFont typeface="Arial" panose="020B0604020202020204" pitchFamily="34" charset="0"/>
              <a:buChar char="•"/>
            </a:pPr>
            <a:r>
              <a:rPr lang="en-US" sz="1700" dirty="0"/>
              <a:t>Unique scenarios and outstanding student needs</a:t>
            </a:r>
          </a:p>
        </p:txBody>
      </p:sp>
      <p:sp>
        <p:nvSpPr>
          <p:cNvPr id="7" name="TextBox 6">
            <a:extLst>
              <a:ext uri="{FF2B5EF4-FFF2-40B4-BE49-F238E27FC236}">
                <a16:creationId xmlns:a16="http://schemas.microsoft.com/office/drawing/2014/main" id="{49FE850C-DA65-458B-9180-D85463B658BC}"/>
              </a:ext>
            </a:extLst>
          </p:cNvPr>
          <p:cNvSpPr txBox="1"/>
          <p:nvPr/>
        </p:nvSpPr>
        <p:spPr>
          <a:xfrm>
            <a:off x="2832316" y="4174855"/>
            <a:ext cx="582736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t>Consistency is critical so students have the same expectations, experience and information when transitioning</a:t>
            </a:r>
          </a:p>
        </p:txBody>
      </p:sp>
    </p:spTree>
    <p:extLst>
      <p:ext uri="{BB962C8B-B14F-4D97-AF65-F5344CB8AC3E}">
        <p14:creationId xmlns:p14="http://schemas.microsoft.com/office/powerpoint/2010/main" val="357673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746609"/>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700" b="1" dirty="0">
                <a:solidFill>
                  <a:schemeClr val="bg1"/>
                </a:solidFill>
              </a:rPr>
              <a:t>Faculty</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5"/>
            <a:ext cx="6548034" cy="2580467"/>
          </a:xfrm>
          <a:prstGeom prst="rect">
            <a:avLst/>
          </a:prstGeom>
        </p:spPr>
        <p:txBody>
          <a:bodyPr>
            <a:normAutofit fontScale="92500" lnSpcReduction="1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r>
              <a:rPr lang="en-US" sz="1600" dirty="0"/>
              <a:t>Both have the ability to create system alerts, providing critical information for student interaction and intervention </a:t>
            </a:r>
          </a:p>
          <a:p>
            <a:pPr marL="285750" indent="-285750">
              <a:buFont typeface="Arial" panose="020B0604020202020204" pitchFamily="34" charset="0"/>
              <a:buChar char="•"/>
            </a:pPr>
            <a:r>
              <a:rPr lang="en-US" sz="1600" dirty="0"/>
              <a:t>Faculty will often reach out to advisors with student concerns, and vice-versa </a:t>
            </a:r>
          </a:p>
          <a:p>
            <a:pPr marL="285750" indent="-285750">
              <a:buFont typeface="Arial" panose="020B0604020202020204" pitchFamily="34" charset="0"/>
              <a:buChar char="•"/>
            </a:pPr>
            <a:r>
              <a:rPr lang="en-US" sz="1600" dirty="0"/>
              <a:t>Take a team approach to communication (</a:t>
            </a:r>
            <a:r>
              <a:rPr lang="en-US" sz="1600" b="1" dirty="0"/>
              <a:t>more is more</a:t>
            </a:r>
            <a:r>
              <a:rPr lang="en-US" sz="1600" dirty="0"/>
              <a:t>)</a:t>
            </a:r>
          </a:p>
          <a:p>
            <a:pPr marL="285750" indent="-285750">
              <a:buFont typeface="Arial" panose="020B0604020202020204" pitchFamily="34" charset="0"/>
              <a:buChar char="•"/>
            </a:pPr>
            <a:r>
              <a:rPr lang="en-US" sz="1600" dirty="0"/>
              <a:t>Clear lines of responsibility are in place: Student requests often overstep with Advisors – seeking grade changes, extensions, etc. Important that advisors reiterate anything course, assignment, grade related needs to be directed to their faculty member</a:t>
            </a:r>
          </a:p>
          <a:p>
            <a:pPr marL="285750" indent="-285750">
              <a:buFont typeface="Arial" panose="020B0604020202020204" pitchFamily="34" charset="0"/>
              <a:buChar char="•"/>
            </a:pPr>
            <a:r>
              <a:rPr lang="en-US" sz="1600" dirty="0"/>
              <a:t>Advisors may facilitate communication between faculty and student</a:t>
            </a:r>
          </a:p>
          <a:p>
            <a:pPr marL="285750" indent="-285750">
              <a:buFont typeface="Arial" panose="020B0604020202020204" pitchFamily="34" charset="0"/>
              <a:buChar char="•"/>
            </a:pPr>
            <a:r>
              <a:rPr lang="en-US" sz="1600" dirty="0"/>
              <a:t>Accommodations are addressed by the Associate Dean and directly communicated with Faculty</a:t>
            </a:r>
          </a:p>
          <a:p>
            <a:pPr marL="285750" indent="-285750">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49FE850C-DA65-458B-9180-D85463B658BC}"/>
              </a:ext>
            </a:extLst>
          </p:cNvPr>
          <p:cNvSpPr txBox="1"/>
          <p:nvPr/>
        </p:nvSpPr>
        <p:spPr>
          <a:xfrm>
            <a:off x="2770322" y="3798179"/>
            <a:ext cx="5827363" cy="30777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t>Shared goal of student success</a:t>
            </a:r>
          </a:p>
        </p:txBody>
      </p:sp>
    </p:spTree>
    <p:extLst>
      <p:ext uri="{BB962C8B-B14F-4D97-AF65-F5344CB8AC3E}">
        <p14:creationId xmlns:p14="http://schemas.microsoft.com/office/powerpoint/2010/main" val="1496524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97133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700" b="1" dirty="0">
                <a:solidFill>
                  <a:schemeClr val="bg1"/>
                </a:solidFill>
              </a:rPr>
              <a:t>Academic Deans</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6"/>
            <a:ext cx="6548034" cy="2665707"/>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r>
              <a:rPr lang="en-US" sz="1600" dirty="0"/>
              <a:t>Have a close working relationship with the Advising team to meet student needs</a:t>
            </a:r>
          </a:p>
          <a:p>
            <a:pPr marL="285750" indent="-285750">
              <a:buFont typeface="Arial" panose="020B0604020202020204" pitchFamily="34" charset="0"/>
              <a:buChar char="•"/>
            </a:pPr>
            <a:r>
              <a:rPr lang="en-US" sz="1600" dirty="0"/>
              <a:t>Work closely with advising team on course roll out plans</a:t>
            </a:r>
          </a:p>
          <a:p>
            <a:pPr marL="285750" indent="-285750">
              <a:buFont typeface="Arial" panose="020B0604020202020204" pitchFamily="34" charset="0"/>
              <a:buChar char="•"/>
            </a:pPr>
            <a:r>
              <a:rPr lang="en-US" sz="1600" dirty="0"/>
              <a:t>Approve course waivers/substitutions as necessary </a:t>
            </a:r>
          </a:p>
          <a:p>
            <a:pPr marL="285750" indent="-285750">
              <a:buFont typeface="Arial" panose="020B0604020202020204" pitchFamily="34" charset="0"/>
              <a:buChar char="•"/>
            </a:pPr>
            <a:r>
              <a:rPr lang="en-US" sz="1600" dirty="0"/>
              <a:t>Field escalated student concerns about faculty </a:t>
            </a:r>
          </a:p>
          <a:p>
            <a:pPr marL="285750" indent="-285750">
              <a:buFont typeface="Arial" panose="020B0604020202020204" pitchFamily="34" charset="0"/>
              <a:buChar char="•"/>
            </a:pPr>
            <a:r>
              <a:rPr lang="en-US" sz="1600" dirty="0"/>
              <a:t>Faculty and advisors may be involved in concerns about plagiarism, student conduct, etc. Academic Deans will be involved as necessary. </a:t>
            </a:r>
          </a:p>
          <a:p>
            <a:pPr marL="285750" indent="-285750">
              <a:buFont typeface="Arial" panose="020B0604020202020204" pitchFamily="34" charset="0"/>
              <a:buChar char="•"/>
            </a:pPr>
            <a:r>
              <a:rPr lang="en-US" sz="1600" dirty="0"/>
              <a:t>Academic Deans are a primary resource for faculty, but student issues often will involve Advisors as well. </a:t>
            </a:r>
          </a:p>
        </p:txBody>
      </p:sp>
      <p:sp>
        <p:nvSpPr>
          <p:cNvPr id="7" name="TextBox 6">
            <a:extLst>
              <a:ext uri="{FF2B5EF4-FFF2-40B4-BE49-F238E27FC236}">
                <a16:creationId xmlns:a16="http://schemas.microsoft.com/office/drawing/2014/main" id="{49FE850C-DA65-458B-9180-D85463B658BC}"/>
              </a:ext>
            </a:extLst>
          </p:cNvPr>
          <p:cNvSpPr txBox="1"/>
          <p:nvPr/>
        </p:nvSpPr>
        <p:spPr>
          <a:xfrm>
            <a:off x="2832316" y="3767182"/>
            <a:ext cx="582736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t>When it comes to the student experience, there are no barriers between the Academic and Enrollment teams </a:t>
            </a:r>
          </a:p>
        </p:txBody>
      </p:sp>
    </p:spTree>
    <p:extLst>
      <p:ext uri="{BB962C8B-B14F-4D97-AF65-F5344CB8AC3E}">
        <p14:creationId xmlns:p14="http://schemas.microsoft.com/office/powerpoint/2010/main" val="269603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F74D9-160C-4AA2-9D28-C086E6948DAA}"/>
              </a:ext>
            </a:extLst>
          </p:cNvPr>
          <p:cNvSpPr txBox="1">
            <a:spLocks/>
          </p:cNvSpPr>
          <p:nvPr/>
        </p:nvSpPr>
        <p:spPr>
          <a:xfrm>
            <a:off x="-1" y="671486"/>
            <a:ext cx="2286001" cy="113406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1pPr>
            <a:lvl2pPr marL="914400" marR="0" lvl="1"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2pPr>
            <a:lvl3pPr marL="1371600" marR="0" lvl="2"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3pPr>
            <a:lvl4pPr marL="1828800" marR="0" lvl="3"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4pPr>
            <a:lvl5pPr marL="2286000" marR="0" lvl="4"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5pPr>
            <a:lvl6pPr marL="2743200" marR="0" lvl="5"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6pPr>
            <a:lvl7pPr marL="3200400" marR="0" lvl="6"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7pPr>
            <a:lvl8pPr marL="3657600" marR="0" lvl="7"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8pPr>
            <a:lvl9pPr marL="4114800" marR="0" lvl="8" indent="-342900" algn="l" rtl="0">
              <a:lnSpc>
                <a:spcPct val="100000"/>
              </a:lnSpc>
              <a:spcBef>
                <a:spcPts val="0"/>
              </a:spcBef>
              <a:spcAft>
                <a:spcPts val="0"/>
              </a:spcAft>
              <a:buClr>
                <a:srgbClr val="000000"/>
              </a:buClr>
              <a:buSzPts val="1800"/>
              <a:buFont typeface="Open Sans"/>
              <a:buChar char="▹"/>
              <a:defRPr sz="1800" b="0" i="0" u="none" strike="noStrike" cap="none">
                <a:solidFill>
                  <a:srgbClr val="000000"/>
                </a:solidFill>
                <a:latin typeface="Open Sans"/>
                <a:ea typeface="Open Sans"/>
                <a:cs typeface="Open Sans"/>
                <a:sym typeface="Open Sans"/>
              </a:defRPr>
            </a:lvl9pPr>
          </a:lstStyle>
          <a:p>
            <a:pPr marL="114300" indent="0" algn="ctr">
              <a:buNone/>
            </a:pPr>
            <a:r>
              <a:rPr lang="en-US" sz="2400" b="1" dirty="0">
                <a:solidFill>
                  <a:schemeClr val="bg1"/>
                </a:solidFill>
              </a:rPr>
              <a:t>Instructional Designers</a:t>
            </a:r>
          </a:p>
        </p:txBody>
      </p:sp>
      <p:sp>
        <p:nvSpPr>
          <p:cNvPr id="5" name="Content Placeholder 2">
            <a:extLst>
              <a:ext uri="{FF2B5EF4-FFF2-40B4-BE49-F238E27FC236}">
                <a16:creationId xmlns:a16="http://schemas.microsoft.com/office/drawing/2014/main" id="{DD1E8BD2-1476-421D-9D5B-30E88B9C4DC1}"/>
              </a:ext>
            </a:extLst>
          </p:cNvPr>
          <p:cNvSpPr txBox="1">
            <a:spLocks/>
          </p:cNvSpPr>
          <p:nvPr/>
        </p:nvSpPr>
        <p:spPr>
          <a:xfrm>
            <a:off x="2471981" y="968646"/>
            <a:ext cx="6548034" cy="1906289"/>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r>
              <a:rPr lang="en-US" sz="1600" dirty="0"/>
              <a:t>The ID team is responsible for all content in Canvas </a:t>
            </a:r>
          </a:p>
          <a:p>
            <a:pPr marL="285750" indent="-285750">
              <a:buFont typeface="Arial" panose="020B0604020202020204" pitchFamily="34" charset="0"/>
              <a:buChar char="•"/>
            </a:pPr>
            <a:r>
              <a:rPr lang="en-US" sz="1600" dirty="0"/>
              <a:t>Coordinate the opening of course sections for a new term (in particular, EVPC 101 pre-course module). </a:t>
            </a:r>
          </a:p>
          <a:p>
            <a:pPr marL="285750" indent="-285750">
              <a:buFont typeface="Arial" panose="020B0604020202020204" pitchFamily="34" charset="0"/>
              <a:buChar char="•"/>
            </a:pPr>
            <a:r>
              <a:rPr lang="en-US" sz="1600" dirty="0"/>
              <a:t>Technical feedback about a course (broken links, etc.) will be referred to the ID team who troubleshoots and fixes.  </a:t>
            </a:r>
          </a:p>
          <a:p>
            <a:pPr marL="285750" indent="-285750">
              <a:buFont typeface="Arial" panose="020B0604020202020204" pitchFamily="34" charset="0"/>
              <a:buChar char="•"/>
            </a:pPr>
            <a:r>
              <a:rPr lang="en-US" sz="1600" dirty="0"/>
              <a:t>Design feedback, both positive and negative, is shared when available</a:t>
            </a:r>
          </a:p>
        </p:txBody>
      </p:sp>
      <p:sp>
        <p:nvSpPr>
          <p:cNvPr id="7" name="TextBox 6">
            <a:extLst>
              <a:ext uri="{FF2B5EF4-FFF2-40B4-BE49-F238E27FC236}">
                <a16:creationId xmlns:a16="http://schemas.microsoft.com/office/drawing/2014/main" id="{49FE850C-DA65-458B-9180-D85463B658BC}"/>
              </a:ext>
            </a:extLst>
          </p:cNvPr>
          <p:cNvSpPr txBox="1"/>
          <p:nvPr/>
        </p:nvSpPr>
        <p:spPr>
          <a:xfrm>
            <a:off x="2832316" y="3179013"/>
            <a:ext cx="582736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t>Coordination with IDs allows us to continually improve the course experience for students</a:t>
            </a:r>
          </a:p>
        </p:txBody>
      </p:sp>
    </p:spTree>
    <p:extLst>
      <p:ext uri="{BB962C8B-B14F-4D97-AF65-F5344CB8AC3E}">
        <p14:creationId xmlns:p14="http://schemas.microsoft.com/office/powerpoint/2010/main" val="137863278"/>
      </p:ext>
    </p:extLst>
  </p:cSld>
  <p:clrMapOvr>
    <a:masterClrMapping/>
  </p:clrMapOvr>
</p:sld>
</file>

<file path=ppt/theme/theme1.xml><?xml version="1.0" encoding="utf-8"?>
<a:theme xmlns:a="http://schemas.openxmlformats.org/drawingml/2006/main" name="Fidele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2187</Words>
  <Application>Microsoft Office PowerPoint</Application>
  <PresentationFormat>On-screen Show (16:9)</PresentationFormat>
  <Paragraphs>181</Paragraphs>
  <Slides>25</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Titillium Web</vt:lpstr>
      <vt:lpstr>Franklin Gothic Book</vt:lpstr>
      <vt:lpstr>Arial</vt:lpstr>
      <vt:lpstr>Open Sans</vt:lpstr>
      <vt:lpstr>Fidele template</vt:lpstr>
      <vt:lpstr>Advising in  Distance Education at Unity College </vt:lpstr>
      <vt:lpstr>What makes Advising in DE different? </vt:lpstr>
      <vt:lpstr>PowerPoint Presentation</vt:lpstr>
      <vt:lpstr>Advising is Relationships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Broad scope of communication</vt:lpstr>
      <vt:lpstr>PowerPoint Presentation</vt:lpstr>
      <vt:lpstr>PowerPoint Presentation</vt:lpstr>
      <vt:lpstr>uAchieve</vt:lpstr>
      <vt:lpstr>PowerPoint Presentation</vt:lpstr>
      <vt:lpstr>PowerPoint Presentation</vt:lpstr>
      <vt:lpstr>PowerPoint Presentation</vt:lpstr>
      <vt:lpstr>PowerPoint Presentation</vt:lpstr>
      <vt:lpstr>PowerPoint Presentation</vt:lpstr>
      <vt:lpstr>PowerPoint Presentation</vt:lpstr>
      <vt:lpstr>Advising is Relationships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Unity College Training </dc:title>
  <dc:creator>Amy Arnett</dc:creator>
  <cp:lastModifiedBy>Christopher Vigezzi</cp:lastModifiedBy>
  <cp:revision>97</cp:revision>
  <dcterms:modified xsi:type="dcterms:W3CDTF">2020-07-08T04:45:14Z</dcterms:modified>
</cp:coreProperties>
</file>