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72" r:id="rId2"/>
    <p:sldId id="273" r:id="rId3"/>
    <p:sldId id="274" r:id="rId4"/>
    <p:sldId id="275" r:id="rId5"/>
    <p:sldId id="276" r:id="rId6"/>
    <p:sldId id="277" r:id="rId7"/>
    <p:sldId id="278" r:id="rId8"/>
    <p:sldId id="279" r:id="rId9"/>
    <p:sldId id="280" r:id="rId10"/>
    <p:sldId id="281" r:id="rId11"/>
    <p:sldId id="282" r:id="rId12"/>
    <p:sldId id="283" r:id="rId13"/>
    <p:sldId id="284" r:id="rId14"/>
    <p:sldId id="285" r:id="rId15"/>
    <p:sldId id="27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C2F111-1085-4C65-BDE3-25808F92092B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C5F1EA-8E30-4003-9399-6DE569B39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4845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g8aac97e9a3_5_6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19" name="Google Shape;219;g8aac97e9a3_5_6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g8aac97e9a3_5_1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20" name="Google Shape;320;g8aac97e9a3_5_1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Google Shape;328;g8b3bc0a823_1_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9" name="Google Shape;329;g8b3bc0a823_1_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Google Shape;336;g8aac97e9a3_5_1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37" name="Google Shape;337;g8aac97e9a3_5_1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Google Shape;345;g8b3bc0a823_1_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6" name="Google Shape;346;g8b3bc0a823_1_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Google Shape;351;g8aac97e9a3_5_1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52" name="Google Shape;352;g8aac97e9a3_5_1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g8b3bc0a823_2_8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11" name="Google Shape;211;g8b3bc0a823_2_8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g8aac97e9a3_5_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25" name="Google Shape;225;g8aac97e9a3_5_6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g823bd12e7c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2" name="Google Shape;232;g823bd12e7c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g8b3bc0a823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56" name="Google Shape;256;g8b3bc0a823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g8b3bc0a823_1_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4" name="Google Shape;264;g8b3bc0a823_1_4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g8b3bc0a823_1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73" name="Google Shape;273;g8b3bc0a823_1_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g8aac97e9a3_5_8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81" name="Google Shape;281;g8aac97e9a3_5_8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g8aac97e9a3_5_9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97" name="Google Shape;297;g8aac97e9a3_5_9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Google Shape;311;g8b3bc0a823_1_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2" name="Google Shape;312;g8b3bc0a823_1_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4"/>
          <p:cNvSpPr txBox="1">
            <a:spLocks noGrp="1"/>
          </p:cNvSpPr>
          <p:nvPr>
            <p:ph type="title"/>
          </p:nvPr>
        </p:nvSpPr>
        <p:spPr>
          <a:xfrm>
            <a:off x="1125900" y="563333"/>
            <a:ext cx="4302400" cy="11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14"/>
          <p:cNvSpPr/>
          <p:nvPr/>
        </p:nvSpPr>
        <p:spPr>
          <a:xfrm>
            <a:off x="772000" y="772000"/>
            <a:ext cx="72400" cy="900800"/>
          </a:xfrm>
          <a:prstGeom prst="rect">
            <a:avLst/>
          </a:prstGeom>
          <a:solidFill>
            <a:srgbClr val="5BBD5C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67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" name="Google Shape;56;p14"/>
          <p:cNvSpPr/>
          <p:nvPr/>
        </p:nvSpPr>
        <p:spPr>
          <a:xfrm>
            <a:off x="12119600" y="0"/>
            <a:ext cx="72400" cy="6858000"/>
          </a:xfrm>
          <a:prstGeom prst="rect">
            <a:avLst/>
          </a:prstGeom>
          <a:solidFill>
            <a:srgbClr val="5BBD5C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67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12531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 background">
  <p:cSld name="Image background"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3"/>
          <p:cNvSpPr/>
          <p:nvPr/>
        </p:nvSpPr>
        <p:spPr>
          <a:xfrm>
            <a:off x="0" y="0"/>
            <a:ext cx="3056000" cy="6858000"/>
          </a:xfrm>
          <a:prstGeom prst="rect">
            <a:avLst/>
          </a:prstGeom>
          <a:solidFill>
            <a:srgbClr val="5BBD5C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67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62317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4"/>
          <p:cNvSpPr/>
          <p:nvPr/>
        </p:nvSpPr>
        <p:spPr>
          <a:xfrm>
            <a:off x="12119600" y="0"/>
            <a:ext cx="72400" cy="6858000"/>
          </a:xfrm>
          <a:prstGeom prst="rect">
            <a:avLst/>
          </a:prstGeom>
          <a:solidFill>
            <a:srgbClr val="5BBD5C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67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964353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color">
  <p:cSld name="Title only color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5"/>
          <p:cNvSpPr/>
          <p:nvPr/>
        </p:nvSpPr>
        <p:spPr>
          <a:xfrm>
            <a:off x="0" y="0"/>
            <a:ext cx="12192000" cy="4994400"/>
          </a:xfrm>
          <a:prstGeom prst="rect">
            <a:avLst/>
          </a:prstGeom>
          <a:solidFill>
            <a:srgbClr val="5BBD5C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67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" name="Google Shape;101;p25"/>
          <p:cNvSpPr txBox="1">
            <a:spLocks noGrp="1"/>
          </p:cNvSpPr>
          <p:nvPr>
            <p:ph type="title"/>
          </p:nvPr>
        </p:nvSpPr>
        <p:spPr>
          <a:xfrm>
            <a:off x="1125900" y="563333"/>
            <a:ext cx="4302400" cy="11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None/>
              <a:defRPr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None/>
              <a:defRPr>
                <a:solidFill>
                  <a:srgbClr val="FFFFFF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None/>
              <a:defRPr>
                <a:solidFill>
                  <a:srgbClr val="FFFFFF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None/>
              <a:defRPr>
                <a:solidFill>
                  <a:srgbClr val="FFFFFF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None/>
              <a:defRPr>
                <a:solidFill>
                  <a:srgbClr val="FFFFFF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None/>
              <a:defRPr>
                <a:solidFill>
                  <a:srgbClr val="FFFFFF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None/>
              <a:defRPr>
                <a:solidFill>
                  <a:srgbClr val="FFFFFF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None/>
              <a:defRPr>
                <a:solidFill>
                  <a:srgbClr val="FFFFFF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None/>
              <a:defRPr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102" name="Google Shape;102;p25"/>
          <p:cNvSpPr/>
          <p:nvPr/>
        </p:nvSpPr>
        <p:spPr>
          <a:xfrm>
            <a:off x="772000" y="772000"/>
            <a:ext cx="72400" cy="900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67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905622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6"/>
          <p:cNvSpPr txBox="1">
            <a:spLocks noGrp="1"/>
          </p:cNvSpPr>
          <p:nvPr>
            <p:ph type="body" idx="1"/>
          </p:nvPr>
        </p:nvSpPr>
        <p:spPr>
          <a:xfrm>
            <a:off x="844400" y="5714233"/>
            <a:ext cx="10738000" cy="69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304792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400"/>
              <a:buNone/>
              <a:defRPr sz="1867"/>
            </a:lvl1pPr>
          </a:lstStyle>
          <a:p>
            <a:endParaRPr/>
          </a:p>
        </p:txBody>
      </p:sp>
      <p:sp>
        <p:nvSpPr>
          <p:cNvPr id="105" name="Google Shape;105;p26"/>
          <p:cNvSpPr/>
          <p:nvPr/>
        </p:nvSpPr>
        <p:spPr>
          <a:xfrm>
            <a:off x="772000" y="5957200"/>
            <a:ext cx="72400" cy="900800"/>
          </a:xfrm>
          <a:prstGeom prst="rect">
            <a:avLst/>
          </a:prstGeom>
          <a:solidFill>
            <a:srgbClr val="5BBD5C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67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p26"/>
          <p:cNvSpPr/>
          <p:nvPr/>
        </p:nvSpPr>
        <p:spPr>
          <a:xfrm>
            <a:off x="12119600" y="0"/>
            <a:ext cx="72400" cy="6858000"/>
          </a:xfrm>
          <a:prstGeom prst="rect">
            <a:avLst/>
          </a:prstGeom>
          <a:solidFill>
            <a:srgbClr val="5BBD5C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67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11520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5"/>
          <p:cNvSpPr/>
          <p:nvPr/>
        </p:nvSpPr>
        <p:spPr>
          <a:xfrm>
            <a:off x="0" y="0"/>
            <a:ext cx="12192000" cy="4994400"/>
          </a:xfrm>
          <a:prstGeom prst="rect">
            <a:avLst/>
          </a:prstGeom>
          <a:solidFill>
            <a:srgbClr val="5BBD5C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67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" name="Google Shape;59;p15"/>
          <p:cNvSpPr/>
          <p:nvPr/>
        </p:nvSpPr>
        <p:spPr>
          <a:xfrm>
            <a:off x="772000" y="2560600"/>
            <a:ext cx="72400" cy="158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67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" name="Google Shape;60;p15"/>
          <p:cNvSpPr txBox="1">
            <a:spLocks noGrp="1"/>
          </p:cNvSpPr>
          <p:nvPr>
            <p:ph type="ctrTitle"/>
          </p:nvPr>
        </p:nvSpPr>
        <p:spPr>
          <a:xfrm>
            <a:off x="914400" y="2554167"/>
            <a:ext cx="7216400" cy="15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6400"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Open Sans"/>
              <a:buNone/>
              <a:defRPr sz="64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Open Sans"/>
              <a:buNone/>
              <a:defRPr sz="64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Open Sans"/>
              <a:buNone/>
              <a:defRPr sz="64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Open Sans"/>
              <a:buNone/>
              <a:defRPr sz="64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Open Sans"/>
              <a:buNone/>
              <a:defRPr sz="64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Open Sans"/>
              <a:buNone/>
              <a:defRPr sz="64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Open Sans"/>
              <a:buNone/>
              <a:defRPr sz="64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Open Sans"/>
              <a:buNone/>
              <a:defRPr sz="64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46342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color">
  <p:cSld name="Blank color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6"/>
          <p:cNvSpPr/>
          <p:nvPr/>
        </p:nvSpPr>
        <p:spPr>
          <a:xfrm>
            <a:off x="0" y="0"/>
            <a:ext cx="12192000" cy="3458000"/>
          </a:xfrm>
          <a:prstGeom prst="rect">
            <a:avLst/>
          </a:prstGeom>
          <a:solidFill>
            <a:srgbClr val="5BBD5C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67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67871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Subtitle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7"/>
          <p:cNvSpPr/>
          <p:nvPr/>
        </p:nvSpPr>
        <p:spPr>
          <a:xfrm>
            <a:off x="0" y="0"/>
            <a:ext cx="12192000" cy="4994400"/>
          </a:xfrm>
          <a:prstGeom prst="rect">
            <a:avLst/>
          </a:prstGeom>
          <a:solidFill>
            <a:srgbClr val="5BBD5C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67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" name="Google Shape;65;p17"/>
          <p:cNvSpPr/>
          <p:nvPr/>
        </p:nvSpPr>
        <p:spPr>
          <a:xfrm>
            <a:off x="772000" y="2296000"/>
            <a:ext cx="72400" cy="1817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67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" name="Google Shape;66;p17"/>
          <p:cNvSpPr txBox="1">
            <a:spLocks noGrp="1"/>
          </p:cNvSpPr>
          <p:nvPr>
            <p:ph type="ctrTitle"/>
          </p:nvPr>
        </p:nvSpPr>
        <p:spPr>
          <a:xfrm>
            <a:off x="1101800" y="2025633"/>
            <a:ext cx="6184400" cy="15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4800"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4800">
                <a:solidFill>
                  <a:srgbClr val="FFFFFF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4800">
                <a:solidFill>
                  <a:srgbClr val="FFFFFF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4800">
                <a:solidFill>
                  <a:srgbClr val="FFFFFF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4800">
                <a:solidFill>
                  <a:srgbClr val="FFFFFF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4800">
                <a:solidFill>
                  <a:srgbClr val="FFFFFF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4800">
                <a:solidFill>
                  <a:srgbClr val="FFFFFF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4800">
                <a:solidFill>
                  <a:srgbClr val="FFFFFF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48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67" name="Google Shape;67;p17"/>
          <p:cNvSpPr txBox="1">
            <a:spLocks noGrp="1"/>
          </p:cNvSpPr>
          <p:nvPr>
            <p:ph type="subTitle" idx="1"/>
          </p:nvPr>
        </p:nvSpPr>
        <p:spPr>
          <a:xfrm>
            <a:off x="1101800" y="3685133"/>
            <a:ext cx="10176000" cy="10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>
                <a:solidFill>
                  <a:srgbClr val="000000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None/>
              <a:defRPr sz="4000">
                <a:solidFill>
                  <a:srgbClr val="000000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None/>
              <a:defRPr sz="4000">
                <a:solidFill>
                  <a:srgbClr val="000000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None/>
              <a:defRPr sz="4000">
                <a:solidFill>
                  <a:srgbClr val="000000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None/>
              <a:defRPr sz="4000">
                <a:solidFill>
                  <a:srgbClr val="000000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None/>
              <a:defRPr sz="4000">
                <a:solidFill>
                  <a:srgbClr val="000000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None/>
              <a:defRPr sz="4000">
                <a:solidFill>
                  <a:srgbClr val="000000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None/>
              <a:defRPr sz="4000">
                <a:solidFill>
                  <a:srgbClr val="000000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None/>
              <a:defRPr sz="4000">
                <a:solidFill>
                  <a:srgbClr val="000000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41608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Quote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8"/>
          <p:cNvSpPr/>
          <p:nvPr/>
        </p:nvSpPr>
        <p:spPr>
          <a:xfrm>
            <a:off x="0" y="-13000"/>
            <a:ext cx="10302400" cy="6884000"/>
          </a:xfrm>
          <a:prstGeom prst="rect">
            <a:avLst/>
          </a:prstGeom>
          <a:solidFill>
            <a:srgbClr val="5BBD5C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67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" name="Google Shape;70;p18"/>
          <p:cNvSpPr txBox="1">
            <a:spLocks noGrp="1"/>
          </p:cNvSpPr>
          <p:nvPr>
            <p:ph type="body" idx="1"/>
          </p:nvPr>
        </p:nvSpPr>
        <p:spPr>
          <a:xfrm>
            <a:off x="1681400" y="1410867"/>
            <a:ext cx="7206000" cy="365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57189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FFFFFF"/>
              </a:buClr>
              <a:buSzPts val="1800"/>
              <a:buChar char="▪"/>
              <a:defRPr i="1">
                <a:solidFill>
                  <a:srgbClr val="FFFFFF"/>
                </a:solidFill>
              </a:defRPr>
            </a:lvl1pPr>
            <a:lvl2pPr marL="1219170" lvl="1" indent="-457189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Char char="▫"/>
              <a:defRPr i="1">
                <a:solidFill>
                  <a:srgbClr val="FFFFFF"/>
                </a:solidFill>
              </a:defRPr>
            </a:lvl2pPr>
            <a:lvl3pPr marL="1828754" lvl="2" indent="-457189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Char char="▸"/>
              <a:defRPr i="1">
                <a:solidFill>
                  <a:srgbClr val="FFFFFF"/>
                </a:solidFill>
              </a:defRPr>
            </a:lvl3pPr>
            <a:lvl4pPr marL="2438339" lvl="3" indent="-457189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Char char="▹"/>
              <a:defRPr i="1">
                <a:solidFill>
                  <a:srgbClr val="FFFFFF"/>
                </a:solidFill>
              </a:defRPr>
            </a:lvl4pPr>
            <a:lvl5pPr marL="3047924" lvl="4" indent="-457189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Char char="▹"/>
              <a:defRPr i="1">
                <a:solidFill>
                  <a:srgbClr val="FFFFFF"/>
                </a:solidFill>
              </a:defRPr>
            </a:lvl5pPr>
            <a:lvl6pPr marL="3657509" lvl="5" indent="-457189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Char char="▹"/>
              <a:defRPr i="1">
                <a:solidFill>
                  <a:srgbClr val="FFFFFF"/>
                </a:solidFill>
              </a:defRPr>
            </a:lvl6pPr>
            <a:lvl7pPr marL="4267093" lvl="6" indent="-457189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Char char="▹"/>
              <a:defRPr i="1">
                <a:solidFill>
                  <a:srgbClr val="FFFFFF"/>
                </a:solidFill>
              </a:defRPr>
            </a:lvl7pPr>
            <a:lvl8pPr marL="4876678" lvl="7" indent="-457189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Char char="▹"/>
              <a:defRPr i="1">
                <a:solidFill>
                  <a:srgbClr val="FFFFFF"/>
                </a:solidFill>
              </a:defRPr>
            </a:lvl8pPr>
            <a:lvl9pPr marL="5486263" lvl="8" indent="-457189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Char char="▹"/>
              <a:defRPr i="1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71" name="Google Shape;71;p18"/>
          <p:cNvSpPr txBox="1"/>
          <p:nvPr/>
        </p:nvSpPr>
        <p:spPr>
          <a:xfrm>
            <a:off x="586497" y="989792"/>
            <a:ext cx="2609600" cy="8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0"/>
              <a:buFont typeface="Arial"/>
              <a:buNone/>
            </a:pPr>
            <a:r>
              <a:rPr lang="en" sz="128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 sz="128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26519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 + 1 column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9"/>
          <p:cNvSpPr txBox="1">
            <a:spLocks noGrp="1"/>
          </p:cNvSpPr>
          <p:nvPr>
            <p:ph type="title"/>
          </p:nvPr>
        </p:nvSpPr>
        <p:spPr>
          <a:xfrm>
            <a:off x="1125900" y="563333"/>
            <a:ext cx="4302400" cy="11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9"/>
          <p:cNvSpPr txBox="1">
            <a:spLocks noGrp="1"/>
          </p:cNvSpPr>
          <p:nvPr>
            <p:ph type="body" idx="1"/>
          </p:nvPr>
        </p:nvSpPr>
        <p:spPr>
          <a:xfrm>
            <a:off x="1125900" y="2115100"/>
            <a:ext cx="7962000" cy="419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57189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800"/>
              <a:buChar char="▪"/>
              <a:defRPr/>
            </a:lvl1pPr>
            <a:lvl2pPr marL="1219170" lvl="1" indent="-457189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▫"/>
              <a:defRPr/>
            </a:lvl2pPr>
            <a:lvl3pPr marL="1828754" lvl="2" indent="-457189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▸"/>
              <a:defRPr/>
            </a:lvl3pPr>
            <a:lvl4pPr marL="2438339" lvl="3" indent="-457189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▹"/>
              <a:defRPr/>
            </a:lvl4pPr>
            <a:lvl5pPr marL="3047924" lvl="4" indent="-457189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▹"/>
              <a:defRPr/>
            </a:lvl5pPr>
            <a:lvl6pPr marL="3657509" lvl="5" indent="-457189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▹"/>
              <a:defRPr/>
            </a:lvl6pPr>
            <a:lvl7pPr marL="4267093" lvl="6" indent="-457189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▹"/>
              <a:defRPr/>
            </a:lvl7pPr>
            <a:lvl8pPr marL="4876678" lvl="7" indent="-457189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▹"/>
              <a:defRPr/>
            </a:lvl8pPr>
            <a:lvl9pPr marL="5486263" lvl="8" indent="-457189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▹"/>
              <a:defRPr/>
            </a:lvl9pPr>
          </a:lstStyle>
          <a:p>
            <a:endParaRPr/>
          </a:p>
        </p:txBody>
      </p:sp>
      <p:sp>
        <p:nvSpPr>
          <p:cNvPr id="75" name="Google Shape;75;p19"/>
          <p:cNvSpPr/>
          <p:nvPr/>
        </p:nvSpPr>
        <p:spPr>
          <a:xfrm>
            <a:off x="772000" y="772000"/>
            <a:ext cx="72400" cy="900800"/>
          </a:xfrm>
          <a:prstGeom prst="rect">
            <a:avLst/>
          </a:prstGeom>
          <a:solidFill>
            <a:srgbClr val="5BBD5C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67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" name="Google Shape;76;p19"/>
          <p:cNvSpPr/>
          <p:nvPr/>
        </p:nvSpPr>
        <p:spPr>
          <a:xfrm>
            <a:off x="12119600" y="0"/>
            <a:ext cx="72400" cy="6858000"/>
          </a:xfrm>
          <a:prstGeom prst="rect">
            <a:avLst/>
          </a:prstGeom>
          <a:solidFill>
            <a:srgbClr val="5BBD5C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67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58771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 + 2 columns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20"/>
          <p:cNvSpPr txBox="1">
            <a:spLocks noGrp="1"/>
          </p:cNvSpPr>
          <p:nvPr>
            <p:ph type="title"/>
          </p:nvPr>
        </p:nvSpPr>
        <p:spPr>
          <a:xfrm>
            <a:off x="1125900" y="563333"/>
            <a:ext cx="4302400" cy="11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20"/>
          <p:cNvSpPr txBox="1">
            <a:spLocks noGrp="1"/>
          </p:cNvSpPr>
          <p:nvPr>
            <p:ph type="body" idx="1"/>
          </p:nvPr>
        </p:nvSpPr>
        <p:spPr>
          <a:xfrm>
            <a:off x="1125900" y="2112933"/>
            <a:ext cx="4356400" cy="429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57189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800"/>
              <a:buChar char="▪"/>
              <a:defRPr/>
            </a:lvl1pPr>
            <a:lvl2pPr marL="1219170" lvl="1" indent="-457189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▫"/>
              <a:defRPr/>
            </a:lvl2pPr>
            <a:lvl3pPr marL="1828754" lvl="2" indent="-457189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▸"/>
              <a:defRPr/>
            </a:lvl3pPr>
            <a:lvl4pPr marL="2438339" lvl="3" indent="-457189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▹"/>
              <a:defRPr/>
            </a:lvl4pPr>
            <a:lvl5pPr marL="3047924" lvl="4" indent="-457189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▹"/>
              <a:defRPr/>
            </a:lvl5pPr>
            <a:lvl6pPr marL="3657509" lvl="5" indent="-457189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▹"/>
              <a:defRPr/>
            </a:lvl6pPr>
            <a:lvl7pPr marL="4267093" lvl="6" indent="-457189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▹"/>
              <a:defRPr/>
            </a:lvl7pPr>
            <a:lvl8pPr marL="4876678" lvl="7" indent="-457189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▹"/>
              <a:defRPr/>
            </a:lvl8pPr>
            <a:lvl9pPr marL="5486263" lvl="8" indent="-457189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▹"/>
              <a:defRPr/>
            </a:lvl9pPr>
          </a:lstStyle>
          <a:p>
            <a:endParaRPr/>
          </a:p>
        </p:txBody>
      </p:sp>
      <p:sp>
        <p:nvSpPr>
          <p:cNvPr id="80" name="Google Shape;80;p20"/>
          <p:cNvSpPr txBox="1">
            <a:spLocks noGrp="1"/>
          </p:cNvSpPr>
          <p:nvPr>
            <p:ph type="body" idx="2"/>
          </p:nvPr>
        </p:nvSpPr>
        <p:spPr>
          <a:xfrm>
            <a:off x="5744664" y="2112933"/>
            <a:ext cx="4356400" cy="429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57189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800"/>
              <a:buChar char="▪"/>
              <a:defRPr/>
            </a:lvl1pPr>
            <a:lvl2pPr marL="1219170" lvl="1" indent="-457189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▫"/>
              <a:defRPr/>
            </a:lvl2pPr>
            <a:lvl3pPr marL="1828754" lvl="2" indent="-457189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▸"/>
              <a:defRPr/>
            </a:lvl3pPr>
            <a:lvl4pPr marL="2438339" lvl="3" indent="-457189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▹"/>
              <a:defRPr/>
            </a:lvl4pPr>
            <a:lvl5pPr marL="3047924" lvl="4" indent="-457189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▹"/>
              <a:defRPr/>
            </a:lvl5pPr>
            <a:lvl6pPr marL="3657509" lvl="5" indent="-457189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▹"/>
              <a:defRPr/>
            </a:lvl6pPr>
            <a:lvl7pPr marL="4267093" lvl="6" indent="-457189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▹"/>
              <a:defRPr/>
            </a:lvl7pPr>
            <a:lvl8pPr marL="4876678" lvl="7" indent="-457189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▹"/>
              <a:defRPr/>
            </a:lvl8pPr>
            <a:lvl9pPr marL="5486263" lvl="8" indent="-457189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▹"/>
              <a:defRPr/>
            </a:lvl9pPr>
          </a:lstStyle>
          <a:p>
            <a:endParaRPr/>
          </a:p>
        </p:txBody>
      </p:sp>
      <p:sp>
        <p:nvSpPr>
          <p:cNvPr id="81" name="Google Shape;81;p20"/>
          <p:cNvSpPr/>
          <p:nvPr/>
        </p:nvSpPr>
        <p:spPr>
          <a:xfrm>
            <a:off x="772000" y="772000"/>
            <a:ext cx="72400" cy="900800"/>
          </a:xfrm>
          <a:prstGeom prst="rect">
            <a:avLst/>
          </a:prstGeom>
          <a:solidFill>
            <a:srgbClr val="5BBD5C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67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Google Shape;82;p20"/>
          <p:cNvSpPr/>
          <p:nvPr/>
        </p:nvSpPr>
        <p:spPr>
          <a:xfrm>
            <a:off x="12119600" y="0"/>
            <a:ext cx="72400" cy="6858000"/>
          </a:xfrm>
          <a:prstGeom prst="rect">
            <a:avLst/>
          </a:prstGeom>
          <a:solidFill>
            <a:srgbClr val="5BBD5C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67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16967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3 columns">
  <p:cSld name="Title + 3 columns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21"/>
          <p:cNvSpPr txBox="1">
            <a:spLocks noGrp="1"/>
          </p:cNvSpPr>
          <p:nvPr>
            <p:ph type="title"/>
          </p:nvPr>
        </p:nvSpPr>
        <p:spPr>
          <a:xfrm>
            <a:off x="1125900" y="563333"/>
            <a:ext cx="4302400" cy="11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21"/>
          <p:cNvSpPr txBox="1">
            <a:spLocks noGrp="1"/>
          </p:cNvSpPr>
          <p:nvPr>
            <p:ph type="body" idx="1"/>
          </p:nvPr>
        </p:nvSpPr>
        <p:spPr>
          <a:xfrm>
            <a:off x="1125900" y="2147267"/>
            <a:ext cx="3009600" cy="442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23323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400"/>
              <a:buChar char="▪"/>
              <a:defRPr sz="1867"/>
            </a:lvl1pPr>
            <a:lvl2pPr marL="1219170" lvl="1" indent="-42332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▫"/>
              <a:defRPr sz="1867"/>
            </a:lvl2pPr>
            <a:lvl3pPr marL="1828754" lvl="2" indent="-42332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▸"/>
              <a:defRPr sz="1867"/>
            </a:lvl3pPr>
            <a:lvl4pPr marL="2438339" lvl="3" indent="-42332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▹"/>
              <a:defRPr sz="1867"/>
            </a:lvl4pPr>
            <a:lvl5pPr marL="3047924" lvl="4" indent="-42332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▹"/>
              <a:defRPr sz="1867"/>
            </a:lvl5pPr>
            <a:lvl6pPr marL="3657509" lvl="5" indent="-42332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▹"/>
              <a:defRPr sz="1867"/>
            </a:lvl6pPr>
            <a:lvl7pPr marL="4267093" lvl="6" indent="-42332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▹"/>
              <a:defRPr sz="1867"/>
            </a:lvl7pPr>
            <a:lvl8pPr marL="4876678" lvl="7" indent="-42332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▹"/>
              <a:defRPr sz="1867"/>
            </a:lvl8pPr>
            <a:lvl9pPr marL="5486263" lvl="8" indent="-42332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▹"/>
              <a:defRPr sz="1867"/>
            </a:lvl9pPr>
          </a:lstStyle>
          <a:p>
            <a:endParaRPr/>
          </a:p>
        </p:txBody>
      </p:sp>
      <p:sp>
        <p:nvSpPr>
          <p:cNvPr id="86" name="Google Shape;86;p21"/>
          <p:cNvSpPr txBox="1">
            <a:spLocks noGrp="1"/>
          </p:cNvSpPr>
          <p:nvPr>
            <p:ph type="body" idx="2"/>
          </p:nvPr>
        </p:nvSpPr>
        <p:spPr>
          <a:xfrm>
            <a:off x="4289715" y="2147267"/>
            <a:ext cx="3009600" cy="442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23323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400"/>
              <a:buChar char="▪"/>
              <a:defRPr sz="1867"/>
            </a:lvl1pPr>
            <a:lvl2pPr marL="1219170" lvl="1" indent="-42332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▫"/>
              <a:defRPr sz="1867"/>
            </a:lvl2pPr>
            <a:lvl3pPr marL="1828754" lvl="2" indent="-42332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▸"/>
              <a:defRPr sz="1867"/>
            </a:lvl3pPr>
            <a:lvl4pPr marL="2438339" lvl="3" indent="-42332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▹"/>
              <a:defRPr sz="1867"/>
            </a:lvl4pPr>
            <a:lvl5pPr marL="3047924" lvl="4" indent="-42332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▹"/>
              <a:defRPr sz="1867"/>
            </a:lvl5pPr>
            <a:lvl6pPr marL="3657509" lvl="5" indent="-42332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▹"/>
              <a:defRPr sz="1867"/>
            </a:lvl6pPr>
            <a:lvl7pPr marL="4267093" lvl="6" indent="-42332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▹"/>
              <a:defRPr sz="1867"/>
            </a:lvl7pPr>
            <a:lvl8pPr marL="4876678" lvl="7" indent="-42332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▹"/>
              <a:defRPr sz="1867"/>
            </a:lvl8pPr>
            <a:lvl9pPr marL="5486263" lvl="8" indent="-42332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▹"/>
              <a:defRPr sz="1867"/>
            </a:lvl9pPr>
          </a:lstStyle>
          <a:p>
            <a:endParaRPr/>
          </a:p>
        </p:txBody>
      </p:sp>
      <p:sp>
        <p:nvSpPr>
          <p:cNvPr id="87" name="Google Shape;87;p21"/>
          <p:cNvSpPr txBox="1">
            <a:spLocks noGrp="1"/>
          </p:cNvSpPr>
          <p:nvPr>
            <p:ph type="body" idx="3"/>
          </p:nvPr>
        </p:nvSpPr>
        <p:spPr>
          <a:xfrm>
            <a:off x="7453528" y="2147267"/>
            <a:ext cx="3009600" cy="442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23323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400"/>
              <a:buChar char="▪"/>
              <a:defRPr sz="1867"/>
            </a:lvl1pPr>
            <a:lvl2pPr marL="1219170" lvl="1" indent="-42332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▫"/>
              <a:defRPr sz="1867"/>
            </a:lvl2pPr>
            <a:lvl3pPr marL="1828754" lvl="2" indent="-42332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▸"/>
              <a:defRPr sz="1867"/>
            </a:lvl3pPr>
            <a:lvl4pPr marL="2438339" lvl="3" indent="-42332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▹"/>
              <a:defRPr sz="1867"/>
            </a:lvl4pPr>
            <a:lvl5pPr marL="3047924" lvl="4" indent="-42332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▹"/>
              <a:defRPr sz="1867"/>
            </a:lvl5pPr>
            <a:lvl6pPr marL="3657509" lvl="5" indent="-42332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▹"/>
              <a:defRPr sz="1867"/>
            </a:lvl6pPr>
            <a:lvl7pPr marL="4267093" lvl="6" indent="-42332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▹"/>
              <a:defRPr sz="1867"/>
            </a:lvl7pPr>
            <a:lvl8pPr marL="4876678" lvl="7" indent="-42332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▹"/>
              <a:defRPr sz="1867"/>
            </a:lvl8pPr>
            <a:lvl9pPr marL="5486263" lvl="8" indent="-42332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▹"/>
              <a:defRPr sz="1867"/>
            </a:lvl9pPr>
          </a:lstStyle>
          <a:p>
            <a:endParaRPr/>
          </a:p>
        </p:txBody>
      </p:sp>
      <p:sp>
        <p:nvSpPr>
          <p:cNvPr id="88" name="Google Shape;88;p21"/>
          <p:cNvSpPr/>
          <p:nvPr/>
        </p:nvSpPr>
        <p:spPr>
          <a:xfrm>
            <a:off x="772000" y="772000"/>
            <a:ext cx="72400" cy="900800"/>
          </a:xfrm>
          <a:prstGeom prst="rect">
            <a:avLst/>
          </a:prstGeom>
          <a:solidFill>
            <a:srgbClr val="5BBD5C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67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p21"/>
          <p:cNvSpPr/>
          <p:nvPr/>
        </p:nvSpPr>
        <p:spPr>
          <a:xfrm>
            <a:off x="12119600" y="0"/>
            <a:ext cx="72400" cy="6858000"/>
          </a:xfrm>
          <a:prstGeom prst="rect">
            <a:avLst/>
          </a:prstGeom>
          <a:solidFill>
            <a:srgbClr val="5BBD5C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67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72881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half">
  <p:cSld name="Title only half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2"/>
          <p:cNvSpPr/>
          <p:nvPr/>
        </p:nvSpPr>
        <p:spPr>
          <a:xfrm>
            <a:off x="0" y="0"/>
            <a:ext cx="6104000" cy="6858000"/>
          </a:xfrm>
          <a:prstGeom prst="rect">
            <a:avLst/>
          </a:prstGeom>
          <a:solidFill>
            <a:srgbClr val="5BBD5C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67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p22"/>
          <p:cNvSpPr txBox="1">
            <a:spLocks noGrp="1"/>
          </p:cNvSpPr>
          <p:nvPr>
            <p:ph type="title"/>
          </p:nvPr>
        </p:nvSpPr>
        <p:spPr>
          <a:xfrm>
            <a:off x="1125900" y="563333"/>
            <a:ext cx="4302400" cy="11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None/>
              <a:defRPr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None/>
              <a:defRPr>
                <a:solidFill>
                  <a:srgbClr val="FFFFFF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None/>
              <a:defRPr>
                <a:solidFill>
                  <a:srgbClr val="FFFFFF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None/>
              <a:defRPr>
                <a:solidFill>
                  <a:srgbClr val="FFFFFF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None/>
              <a:defRPr>
                <a:solidFill>
                  <a:srgbClr val="FFFFFF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None/>
              <a:defRPr>
                <a:solidFill>
                  <a:srgbClr val="FFFFFF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None/>
              <a:defRPr>
                <a:solidFill>
                  <a:srgbClr val="FFFFFF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None/>
              <a:defRPr>
                <a:solidFill>
                  <a:srgbClr val="FFFFFF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None/>
              <a:defRPr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93" name="Google Shape;93;p22"/>
          <p:cNvSpPr/>
          <p:nvPr/>
        </p:nvSpPr>
        <p:spPr>
          <a:xfrm>
            <a:off x="772000" y="772000"/>
            <a:ext cx="72400" cy="900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67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Google Shape;94;p22"/>
          <p:cNvSpPr/>
          <p:nvPr/>
        </p:nvSpPr>
        <p:spPr>
          <a:xfrm>
            <a:off x="12119600" y="0"/>
            <a:ext cx="72400" cy="6858000"/>
          </a:xfrm>
          <a:prstGeom prst="rect">
            <a:avLst/>
          </a:prstGeom>
          <a:solidFill>
            <a:srgbClr val="5BBD5C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67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81962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1125900" y="563333"/>
            <a:ext cx="4302400" cy="11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Open Sans"/>
              <a:buNone/>
              <a:defRPr sz="2600" b="1" i="0" u="none" strike="noStrike" cap="non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Titillium Web"/>
              <a:buNone/>
              <a:defRPr sz="2600" b="1" i="0" u="none" strike="noStrike" cap="none">
                <a:solidFill>
                  <a:srgbClr val="000000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Titillium Web"/>
              <a:buNone/>
              <a:defRPr sz="2600" b="1" i="0" u="none" strike="noStrike" cap="none">
                <a:solidFill>
                  <a:srgbClr val="000000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Titillium Web"/>
              <a:buNone/>
              <a:defRPr sz="2600" b="1" i="0" u="none" strike="noStrike" cap="none">
                <a:solidFill>
                  <a:srgbClr val="000000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Titillium Web"/>
              <a:buNone/>
              <a:defRPr sz="2600" b="1" i="0" u="none" strike="noStrike" cap="none">
                <a:solidFill>
                  <a:srgbClr val="000000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Titillium Web"/>
              <a:buNone/>
              <a:defRPr sz="2600" b="1" i="0" u="none" strike="noStrike" cap="none">
                <a:solidFill>
                  <a:srgbClr val="000000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Titillium Web"/>
              <a:buNone/>
              <a:defRPr sz="2600" b="1" i="0" u="none" strike="noStrike" cap="none">
                <a:solidFill>
                  <a:srgbClr val="000000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Titillium Web"/>
              <a:buNone/>
              <a:defRPr sz="2600" b="1" i="0" u="none" strike="noStrike" cap="none">
                <a:solidFill>
                  <a:srgbClr val="000000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Titillium Web"/>
              <a:buNone/>
              <a:defRPr sz="2600" b="1" i="0" u="none" strike="noStrike" cap="none">
                <a:solidFill>
                  <a:srgbClr val="000000"/>
                </a:solidFill>
                <a:latin typeface="Titillium Web"/>
                <a:ea typeface="Titillium Web"/>
                <a:cs typeface="Titillium Web"/>
                <a:sym typeface="Titillium Web"/>
              </a:defRPr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1"/>
          </p:nvPr>
        </p:nvSpPr>
        <p:spPr>
          <a:xfrm>
            <a:off x="965064" y="2115100"/>
            <a:ext cx="8122800" cy="419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Open Sans"/>
              <a:buChar char="▪"/>
              <a:defRPr sz="1800" b="0" i="0" u="none" strike="noStrike" cap="non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Open Sans"/>
              <a:buChar char="▫"/>
              <a:defRPr sz="1800" b="0" i="0" u="none" strike="noStrike" cap="non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Open Sans"/>
              <a:buChar char="▸"/>
              <a:defRPr sz="1800" b="0" i="0" u="none" strike="noStrike" cap="non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Open Sans"/>
              <a:buChar char="▹"/>
              <a:defRPr sz="1800" b="0" i="0" u="none" strike="noStrike" cap="non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Open Sans"/>
              <a:buChar char="▹"/>
              <a:defRPr sz="1800" b="0" i="0" u="none" strike="noStrike" cap="non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Open Sans"/>
              <a:buChar char="▹"/>
              <a:defRPr sz="1800" b="0" i="0" u="none" strike="noStrike" cap="non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Open Sans"/>
              <a:buChar char="▹"/>
              <a:defRPr sz="1800" b="0" i="0" u="none" strike="noStrike" cap="non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Open Sans"/>
              <a:buChar char="▹"/>
              <a:defRPr sz="1800" b="0" i="0" u="none" strike="noStrike" cap="non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Open Sans"/>
              <a:buChar char="▹"/>
              <a:defRPr sz="1800" b="0" i="0" u="none" strike="noStrike" cap="none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7618316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ransition>
    <p:fade thruBlk="1"/>
  </p:transition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cmalmberg@unity.edu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gif"/><Relationship Id="rId4" Type="http://schemas.openxmlformats.org/officeDocument/2006/relationships/image" Target="../media/image9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cmalmberg@unity.edu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mazingpaperairplanes.com/special-FoldingShuttle.html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5.jp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43"/>
          <p:cNvSpPr txBox="1">
            <a:spLocks noGrp="1"/>
          </p:cNvSpPr>
          <p:nvPr>
            <p:ph type="ctrTitle"/>
          </p:nvPr>
        </p:nvSpPr>
        <p:spPr>
          <a:xfrm>
            <a:off x="914400" y="2554167"/>
            <a:ext cx="10710400" cy="152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chemeClr val="dk1"/>
              </a:buClr>
              <a:buSzPts val="2600"/>
            </a:pPr>
            <a:r>
              <a:rPr lang="en" sz="8000">
                <a:solidFill>
                  <a:schemeClr val="lt1"/>
                </a:solidFill>
              </a:rPr>
              <a:t>The Role of Instructional Design</a:t>
            </a:r>
            <a:endParaRPr sz="4800"/>
          </a:p>
          <a:p>
            <a:r>
              <a:rPr lang="en" sz="3200">
                <a:solidFill>
                  <a:srgbClr val="000000"/>
                </a:solidFill>
              </a:rPr>
              <a:t>Unity College Distance Education</a:t>
            </a:r>
            <a:endParaRPr sz="3200">
              <a:solidFill>
                <a:srgbClr val="000000"/>
              </a:solidFill>
            </a:endParaRPr>
          </a:p>
        </p:txBody>
      </p:sp>
      <p:pic>
        <p:nvPicPr>
          <p:cNvPr id="222" name="Google Shape;222;p43" descr="Unity_w-Tagline-white.pn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122399" y="5426634"/>
            <a:ext cx="2999767" cy="103616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p52"/>
          <p:cNvSpPr txBox="1">
            <a:spLocks noGrp="1"/>
          </p:cNvSpPr>
          <p:nvPr>
            <p:ph type="body" idx="2"/>
          </p:nvPr>
        </p:nvSpPr>
        <p:spPr>
          <a:xfrm>
            <a:off x="4289700" y="6612185"/>
            <a:ext cx="3009600" cy="4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  <p:sp>
        <p:nvSpPr>
          <p:cNvPr id="323" name="Google Shape;323;p52"/>
          <p:cNvSpPr txBox="1">
            <a:spLocks noGrp="1"/>
          </p:cNvSpPr>
          <p:nvPr>
            <p:ph type="title"/>
          </p:nvPr>
        </p:nvSpPr>
        <p:spPr>
          <a:xfrm>
            <a:off x="1229033" y="811167"/>
            <a:ext cx="10547200" cy="8604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>
              <a:buClr>
                <a:schemeClr val="dk1"/>
              </a:buClr>
              <a:buSzPts val="1100"/>
            </a:pPr>
            <a:r>
              <a:rPr lang="en" b="0">
                <a:solidFill>
                  <a:schemeClr val="dk1"/>
                </a:solidFill>
                <a:latin typeface="Open Sans SemiBold"/>
                <a:ea typeface="Open Sans SemiBold"/>
                <a:cs typeface="Open Sans SemiBold"/>
                <a:sym typeface="Open Sans SemiBold"/>
              </a:rPr>
              <a:t>Orbiting Priorities - Defining our Standards</a:t>
            </a:r>
            <a:endParaRPr b="0">
              <a:latin typeface="Open Sans SemiBold"/>
              <a:ea typeface="Open Sans SemiBold"/>
              <a:cs typeface="Open Sans SemiBold"/>
              <a:sym typeface="Open Sans SemiBold"/>
            </a:endParaRPr>
          </a:p>
        </p:txBody>
      </p:sp>
      <p:sp>
        <p:nvSpPr>
          <p:cNvPr id="324" name="Google Shape;324;p52"/>
          <p:cNvSpPr txBox="1">
            <a:spLocks noGrp="1"/>
          </p:cNvSpPr>
          <p:nvPr>
            <p:ph type="body" idx="1"/>
          </p:nvPr>
        </p:nvSpPr>
        <p:spPr>
          <a:xfrm>
            <a:off x="415600" y="1721600"/>
            <a:ext cx="7451200" cy="53212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>
              <a:lnSpc>
                <a:spcPct val="150000"/>
              </a:lnSpc>
            </a:pPr>
            <a:r>
              <a:rPr lang="en"/>
              <a:t>Course standards</a:t>
            </a:r>
            <a:endParaRPr/>
          </a:p>
          <a:p>
            <a:pPr lvl="1">
              <a:lnSpc>
                <a:spcPct val="150000"/>
              </a:lnSpc>
            </a:pPr>
            <a:r>
              <a:rPr lang="en"/>
              <a:t>How long should videos be?</a:t>
            </a:r>
            <a:endParaRPr/>
          </a:p>
          <a:p>
            <a:pPr lvl="1">
              <a:lnSpc>
                <a:spcPct val="150000"/>
              </a:lnSpc>
            </a:pPr>
            <a:r>
              <a:rPr lang="en"/>
              <a:t>How many points should discussions be worth?</a:t>
            </a:r>
            <a:endParaRPr/>
          </a:p>
          <a:p>
            <a:pPr lvl="1">
              <a:lnSpc>
                <a:spcPct val="150000"/>
              </a:lnSpc>
            </a:pPr>
            <a:r>
              <a:rPr lang="en"/>
              <a:t>What qualifies as experiential?</a:t>
            </a:r>
            <a:endParaRPr/>
          </a:p>
          <a:p>
            <a:pPr lvl="1">
              <a:lnSpc>
                <a:spcPct val="150000"/>
              </a:lnSpc>
            </a:pPr>
            <a:r>
              <a:rPr lang="en"/>
              <a:t>How hard is too hard?</a:t>
            </a:r>
            <a:endParaRPr/>
          </a:p>
          <a:p>
            <a:pPr lvl="1">
              <a:lnSpc>
                <a:spcPct val="150000"/>
              </a:lnSpc>
            </a:pPr>
            <a:r>
              <a:rPr lang="en"/>
              <a:t>Do students need to know this?</a:t>
            </a:r>
            <a:endParaRPr/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"/>
              <a:t>Course Consistency</a:t>
            </a:r>
            <a:endParaRPr/>
          </a:p>
          <a:p>
            <a:pPr lvl="1">
              <a:lnSpc>
                <a:spcPct val="150000"/>
              </a:lnSpc>
            </a:pPr>
            <a:r>
              <a:rPr lang="en"/>
              <a:t>Where can courses look/operate the same?</a:t>
            </a:r>
            <a:endParaRPr/>
          </a:p>
          <a:p>
            <a:pPr lvl="1">
              <a:lnSpc>
                <a:spcPct val="150000"/>
              </a:lnSpc>
            </a:pPr>
            <a:r>
              <a:rPr lang="en"/>
              <a:t>What tools can we use to cut down on </a:t>
            </a:r>
            <a:br>
              <a:rPr lang="en"/>
            </a:br>
            <a:r>
              <a:rPr lang="en"/>
              <a:t>redundancy?</a:t>
            </a:r>
            <a:endParaRPr/>
          </a:p>
          <a:p>
            <a:pPr lvl="1">
              <a:lnSpc>
                <a:spcPct val="150000"/>
              </a:lnSpc>
            </a:pPr>
            <a:r>
              <a:rPr lang="en"/>
              <a:t>Fixing errors as they arise </a:t>
            </a:r>
            <a:r>
              <a:rPr lang="en" b="1"/>
              <a:t>(in live and/or template)</a:t>
            </a:r>
            <a:endParaRPr b="1"/>
          </a:p>
        </p:txBody>
      </p:sp>
      <p:pic>
        <p:nvPicPr>
          <p:cNvPr id="325" name="Google Shape;325;p5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271100" y="3107533"/>
            <a:ext cx="1825600" cy="1825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26" name="Google Shape;326;p52"/>
          <p:cNvPicPr preferRelativeResize="0"/>
          <p:nvPr/>
        </p:nvPicPr>
        <p:blipFill>
          <a:blip r:embed="rId4">
            <a:alphaModFix amt="40000"/>
          </a:blip>
          <a:stretch>
            <a:fillRect/>
          </a:stretch>
        </p:blipFill>
        <p:spPr>
          <a:xfrm>
            <a:off x="8271100" y="5291268"/>
            <a:ext cx="5565432" cy="556543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Google Shape;331;p53"/>
          <p:cNvSpPr txBox="1">
            <a:spLocks noGrp="1"/>
          </p:cNvSpPr>
          <p:nvPr>
            <p:ph type="title"/>
          </p:nvPr>
        </p:nvSpPr>
        <p:spPr>
          <a:xfrm>
            <a:off x="1125900" y="563333"/>
            <a:ext cx="9337200" cy="11432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en"/>
              <a:t>Examples of defined standards in courses.</a:t>
            </a:r>
            <a:endParaRPr/>
          </a:p>
        </p:txBody>
      </p:sp>
      <p:sp>
        <p:nvSpPr>
          <p:cNvPr id="332" name="Google Shape;332;p53"/>
          <p:cNvSpPr txBox="1">
            <a:spLocks noGrp="1"/>
          </p:cNvSpPr>
          <p:nvPr>
            <p:ph type="body" idx="1"/>
          </p:nvPr>
        </p:nvSpPr>
        <p:spPr>
          <a:xfrm>
            <a:off x="1125900" y="1865967"/>
            <a:ext cx="3009600" cy="44204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indent="0">
              <a:buNone/>
            </a:pPr>
            <a:r>
              <a:rPr lang="en" sz="3467" b="1"/>
              <a:t>Videos</a:t>
            </a:r>
            <a:endParaRPr sz="3467" b="1"/>
          </a:p>
          <a:p>
            <a:pPr marL="0" indent="0">
              <a:buNone/>
            </a:pPr>
            <a:r>
              <a:rPr lang="en" b="1"/>
              <a:t>Standards for length, load and focus of instructor lectures:</a:t>
            </a:r>
            <a:endParaRPr b="1"/>
          </a:p>
          <a:p>
            <a:r>
              <a:rPr lang="en"/>
              <a:t>No more than 10 minute chunks.</a:t>
            </a:r>
            <a:endParaRPr/>
          </a:p>
          <a:p>
            <a:pPr>
              <a:spcBef>
                <a:spcPts val="0"/>
              </a:spcBef>
            </a:pPr>
            <a:r>
              <a:rPr lang="en"/>
              <a:t>No more than 30 minutes per week.</a:t>
            </a:r>
            <a:endParaRPr/>
          </a:p>
          <a:p>
            <a:pPr>
              <a:spcBef>
                <a:spcPts val="0"/>
              </a:spcBef>
            </a:pPr>
            <a:r>
              <a:rPr lang="en"/>
              <a:t>Faces where possible.</a:t>
            </a:r>
            <a:endParaRPr/>
          </a:p>
          <a:p>
            <a:pPr>
              <a:spcBef>
                <a:spcPts val="0"/>
              </a:spcBef>
            </a:pPr>
            <a:r>
              <a:rPr lang="en"/>
              <a:t>Breadth and synthesis, rather than going over assigned material. </a:t>
            </a:r>
            <a:endParaRPr/>
          </a:p>
          <a:p>
            <a:pPr marL="0" indent="0">
              <a:buNone/>
            </a:pPr>
            <a:endParaRPr b="1"/>
          </a:p>
          <a:p>
            <a:pPr marL="0" indent="0">
              <a:buNone/>
            </a:pPr>
            <a:endParaRPr/>
          </a:p>
        </p:txBody>
      </p:sp>
      <p:sp>
        <p:nvSpPr>
          <p:cNvPr id="333" name="Google Shape;333;p53"/>
          <p:cNvSpPr txBox="1">
            <a:spLocks noGrp="1"/>
          </p:cNvSpPr>
          <p:nvPr>
            <p:ph type="body" idx="2"/>
          </p:nvPr>
        </p:nvSpPr>
        <p:spPr>
          <a:xfrm>
            <a:off x="4289731" y="1865967"/>
            <a:ext cx="3009600" cy="44204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indent="0">
              <a:buNone/>
            </a:pPr>
            <a:r>
              <a:rPr lang="en" sz="3467" b="1">
                <a:solidFill>
                  <a:schemeClr val="dk1"/>
                </a:solidFill>
              </a:rPr>
              <a:t>Modules</a:t>
            </a:r>
            <a:endParaRPr sz="3467" b="1">
              <a:solidFill>
                <a:schemeClr val="dk1"/>
              </a:solidFill>
            </a:endParaRPr>
          </a:p>
          <a:p>
            <a:pPr marL="0" indent="0">
              <a:buNone/>
            </a:pPr>
            <a:r>
              <a:rPr lang="en" b="1">
                <a:solidFill>
                  <a:schemeClr val="dk1"/>
                </a:solidFill>
              </a:rPr>
              <a:t>Standard course structure:</a:t>
            </a:r>
            <a:endParaRPr b="1">
              <a:solidFill>
                <a:schemeClr val="dk1"/>
              </a:solidFill>
            </a:endParaRPr>
          </a:p>
          <a:p>
            <a:pPr>
              <a:buClr>
                <a:schemeClr val="dk1"/>
              </a:buClr>
            </a:pPr>
            <a:r>
              <a:rPr lang="en">
                <a:solidFill>
                  <a:schemeClr val="dk1"/>
                </a:solidFill>
              </a:rPr>
              <a:t>Modules defined by week</a:t>
            </a:r>
            <a:endParaRPr>
              <a:solidFill>
                <a:schemeClr val="dk1"/>
              </a:solidFill>
            </a:endParaRPr>
          </a:p>
          <a:p>
            <a:pPr>
              <a:spcBef>
                <a:spcPts val="0"/>
              </a:spcBef>
              <a:buClr>
                <a:schemeClr val="dk1"/>
              </a:buClr>
            </a:pPr>
            <a:r>
              <a:rPr lang="en">
                <a:solidFill>
                  <a:schemeClr val="dk1"/>
                </a:solidFill>
              </a:rPr>
              <a:t>Initial posts for discussions due Wednesday; everything else due Sunday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334" name="Google Shape;334;p53"/>
          <p:cNvSpPr txBox="1">
            <a:spLocks noGrp="1"/>
          </p:cNvSpPr>
          <p:nvPr>
            <p:ph type="body" idx="3"/>
          </p:nvPr>
        </p:nvSpPr>
        <p:spPr>
          <a:xfrm>
            <a:off x="7453567" y="1865967"/>
            <a:ext cx="3154800" cy="4864800"/>
          </a:xfrm>
          <a:prstGeom prst="rect">
            <a:avLst/>
          </a:prstGeom>
          <a:solidFill>
            <a:srgbClr val="5BBD5C"/>
          </a:solidFill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indent="0">
              <a:buNone/>
            </a:pPr>
            <a:r>
              <a:rPr lang="en" sz="3467" b="1">
                <a:solidFill>
                  <a:srgbClr val="FFFFFF"/>
                </a:solidFill>
              </a:rPr>
              <a:t>Blueprinting</a:t>
            </a:r>
            <a:endParaRPr b="1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en" b="1">
                <a:solidFill>
                  <a:srgbClr val="FFFFFF"/>
                </a:solidFill>
              </a:rPr>
              <a:t>All sections of a particular course link back to one blueprint.</a:t>
            </a:r>
            <a:endParaRPr b="1">
              <a:solidFill>
                <a:srgbClr val="FFFFFF"/>
              </a:solidFill>
            </a:endParaRPr>
          </a:p>
          <a:p>
            <a:pPr>
              <a:buClr>
                <a:srgbClr val="FFFFFF"/>
              </a:buClr>
            </a:pPr>
            <a:r>
              <a:rPr lang="en">
                <a:solidFill>
                  <a:srgbClr val="FFFFFF"/>
                </a:solidFill>
              </a:rPr>
              <a:t>Content isn’t changeable from within the sections themselves</a:t>
            </a:r>
            <a:endParaRPr>
              <a:solidFill>
                <a:srgbClr val="FFFFFF"/>
              </a:solidFill>
            </a:endParaRPr>
          </a:p>
          <a:p>
            <a:pPr>
              <a:spcBef>
                <a:spcPts val="0"/>
              </a:spcBef>
              <a:buClr>
                <a:srgbClr val="FFFFFF"/>
              </a:buClr>
            </a:pPr>
            <a:r>
              <a:rPr lang="en">
                <a:solidFill>
                  <a:srgbClr val="FFFFFF"/>
                </a:solidFill>
              </a:rPr>
              <a:t>Changes to the blueprint can be pushed out to all of the sections simultaneously, ensuring standards.</a:t>
            </a: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Google Shape;339;p54"/>
          <p:cNvSpPr txBox="1">
            <a:spLocks noGrp="1"/>
          </p:cNvSpPr>
          <p:nvPr>
            <p:ph type="title" idx="4294967295"/>
          </p:nvPr>
        </p:nvSpPr>
        <p:spPr>
          <a:xfrm>
            <a:off x="571500" y="655667"/>
            <a:ext cx="11522000" cy="89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>
              <a:buClr>
                <a:schemeClr val="dk1"/>
              </a:buClr>
              <a:buSzPts val="1100"/>
            </a:pPr>
            <a:r>
              <a:rPr lang="en">
                <a:solidFill>
                  <a:schemeClr val="dk1"/>
                </a:solidFill>
              </a:rPr>
              <a:t>System/Department Priorities - Tools and Processes</a:t>
            </a:r>
            <a:endParaRPr/>
          </a:p>
        </p:txBody>
      </p:sp>
      <p:sp>
        <p:nvSpPr>
          <p:cNvPr id="340" name="Google Shape;340;p54"/>
          <p:cNvSpPr txBox="1">
            <a:spLocks noGrp="1"/>
          </p:cNvSpPr>
          <p:nvPr>
            <p:ph type="title" idx="4294967295"/>
          </p:nvPr>
        </p:nvSpPr>
        <p:spPr>
          <a:xfrm>
            <a:off x="571500" y="1893467"/>
            <a:ext cx="10324000" cy="41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b" anchorCtr="0">
            <a:noAutofit/>
          </a:bodyPr>
          <a:lstStyle/>
          <a:p>
            <a:pPr marL="609585" indent="-457189">
              <a:lnSpc>
                <a:spcPct val="115000"/>
              </a:lnSpc>
              <a:buClr>
                <a:srgbClr val="595959"/>
              </a:buClr>
              <a:buSzPts val="1800"/>
              <a:buFont typeface="Open Sans"/>
              <a:buChar char="●"/>
            </a:pPr>
            <a:r>
              <a:rPr lang="en" sz="2400" b="0">
                <a:solidFill>
                  <a:srgbClr val="595959"/>
                </a:solidFill>
              </a:rPr>
              <a:t>Project Management </a:t>
            </a:r>
            <a:endParaRPr sz="2400" b="0">
              <a:solidFill>
                <a:srgbClr val="595959"/>
              </a:solidFill>
            </a:endParaRPr>
          </a:p>
          <a:p>
            <a:pPr marL="609585" indent="-457189">
              <a:lnSpc>
                <a:spcPct val="115000"/>
              </a:lnSpc>
              <a:buClr>
                <a:srgbClr val="595959"/>
              </a:buClr>
              <a:buSzPts val="1800"/>
              <a:buFont typeface="Open Sans"/>
              <a:buChar char="●"/>
            </a:pPr>
            <a:r>
              <a:rPr lang="en" sz="2400" b="0">
                <a:solidFill>
                  <a:srgbClr val="595959"/>
                </a:solidFill>
              </a:rPr>
              <a:t>Stakeholder Engagement</a:t>
            </a:r>
            <a:endParaRPr sz="2400" b="0">
              <a:solidFill>
                <a:srgbClr val="595959"/>
              </a:solidFill>
            </a:endParaRPr>
          </a:p>
          <a:p>
            <a:pPr marL="609585" indent="-457189">
              <a:lnSpc>
                <a:spcPct val="115000"/>
              </a:lnSpc>
              <a:buClr>
                <a:srgbClr val="595959"/>
              </a:buClr>
              <a:buSzPts val="1800"/>
              <a:buFont typeface="Open Sans"/>
              <a:buChar char="●"/>
            </a:pPr>
            <a:r>
              <a:rPr lang="en" sz="2400" b="0">
                <a:solidFill>
                  <a:srgbClr val="595959"/>
                </a:solidFill>
              </a:rPr>
              <a:t>Roles and responsibilities</a:t>
            </a:r>
            <a:endParaRPr sz="2400" b="0">
              <a:solidFill>
                <a:srgbClr val="595959"/>
              </a:solidFill>
            </a:endParaRPr>
          </a:p>
          <a:p>
            <a:pPr marL="609585" indent="-457189">
              <a:lnSpc>
                <a:spcPct val="115000"/>
              </a:lnSpc>
              <a:buClr>
                <a:srgbClr val="595959"/>
              </a:buClr>
              <a:buSzPts val="1800"/>
              <a:buFont typeface="Open Sans"/>
              <a:buChar char="●"/>
            </a:pPr>
            <a:r>
              <a:rPr lang="en" sz="2400" b="0">
                <a:solidFill>
                  <a:srgbClr val="595959"/>
                </a:solidFill>
              </a:rPr>
              <a:t>Dashboards</a:t>
            </a:r>
            <a:endParaRPr sz="2400" b="0">
              <a:solidFill>
                <a:srgbClr val="595959"/>
              </a:solidFill>
            </a:endParaRPr>
          </a:p>
          <a:p>
            <a:pPr marL="609585" indent="-457189">
              <a:lnSpc>
                <a:spcPct val="115000"/>
              </a:lnSpc>
              <a:buClr>
                <a:srgbClr val="595959"/>
              </a:buClr>
              <a:buSzPts val="1800"/>
              <a:buFont typeface="Open Sans"/>
              <a:buChar char="●"/>
            </a:pPr>
            <a:r>
              <a:rPr lang="en" sz="2400" b="0">
                <a:solidFill>
                  <a:srgbClr val="595959"/>
                </a:solidFill>
              </a:rPr>
              <a:t>Professional Development</a:t>
            </a:r>
            <a:endParaRPr sz="2400" b="0">
              <a:solidFill>
                <a:srgbClr val="595959"/>
              </a:solidFill>
            </a:endParaRPr>
          </a:p>
          <a:p>
            <a:pPr marL="609585" indent="-457189">
              <a:lnSpc>
                <a:spcPct val="115000"/>
              </a:lnSpc>
              <a:buClr>
                <a:srgbClr val="595959"/>
              </a:buClr>
              <a:buSzPts val="1800"/>
              <a:buFont typeface="Open Sans"/>
              <a:buChar char="●"/>
            </a:pPr>
            <a:r>
              <a:rPr lang="en" sz="2400" b="0">
                <a:solidFill>
                  <a:srgbClr val="595959"/>
                </a:solidFill>
              </a:rPr>
              <a:t>Training</a:t>
            </a:r>
            <a:endParaRPr sz="2400" b="0">
              <a:solidFill>
                <a:srgbClr val="595959"/>
              </a:solidFill>
            </a:endParaRPr>
          </a:p>
          <a:p>
            <a:pPr marL="609585" indent="-457189">
              <a:lnSpc>
                <a:spcPct val="115000"/>
              </a:lnSpc>
              <a:buClr>
                <a:srgbClr val="595959"/>
              </a:buClr>
              <a:buSzPts val="1800"/>
              <a:buFont typeface="Open Sans"/>
              <a:buChar char="●"/>
            </a:pPr>
            <a:r>
              <a:rPr lang="en" sz="2400" b="0">
                <a:solidFill>
                  <a:srgbClr val="595959"/>
                </a:solidFill>
              </a:rPr>
              <a:t>Process refinement</a:t>
            </a:r>
            <a:endParaRPr sz="2400" b="0">
              <a:solidFill>
                <a:srgbClr val="595959"/>
              </a:solidFill>
            </a:endParaRPr>
          </a:p>
          <a:p>
            <a:pPr marL="609585" indent="-457189">
              <a:lnSpc>
                <a:spcPct val="115000"/>
              </a:lnSpc>
              <a:buClr>
                <a:srgbClr val="595959"/>
              </a:buClr>
              <a:buSzPts val="1800"/>
              <a:buFont typeface="Open Sans"/>
              <a:buChar char="●"/>
            </a:pPr>
            <a:r>
              <a:rPr lang="en" sz="2400" b="0">
                <a:solidFill>
                  <a:srgbClr val="595959"/>
                </a:solidFill>
              </a:rPr>
              <a:t>Interfacing</a:t>
            </a:r>
            <a:endParaRPr/>
          </a:p>
        </p:txBody>
      </p:sp>
      <p:sp>
        <p:nvSpPr>
          <p:cNvPr id="341" name="Google Shape;341;p54"/>
          <p:cNvSpPr/>
          <p:nvPr/>
        </p:nvSpPr>
        <p:spPr>
          <a:xfrm rot="714474">
            <a:off x="5113023" y="3685473"/>
            <a:ext cx="7975223" cy="2973596"/>
          </a:xfrm>
          <a:prstGeom prst="ellipse">
            <a:avLst/>
          </a:prstGeom>
          <a:noFill/>
          <a:ln w="76200" cap="flat" cmpd="sng">
            <a:solidFill>
              <a:srgbClr val="0B539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342" name="Google Shape;342;p54"/>
          <p:cNvSpPr/>
          <p:nvPr/>
        </p:nvSpPr>
        <p:spPr>
          <a:xfrm>
            <a:off x="11036608" y="3973420"/>
            <a:ext cx="881200" cy="881200"/>
          </a:xfrm>
          <a:prstGeom prst="ellipse">
            <a:avLst/>
          </a:prstGeom>
          <a:solidFill>
            <a:srgbClr val="0B5394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343" name="Google Shape;343;p54"/>
          <p:cNvSpPr/>
          <p:nvPr/>
        </p:nvSpPr>
        <p:spPr>
          <a:xfrm>
            <a:off x="5952399" y="4226883"/>
            <a:ext cx="1348800" cy="1348800"/>
          </a:xfrm>
          <a:prstGeom prst="ellipse">
            <a:avLst/>
          </a:prstGeom>
          <a:solidFill>
            <a:srgbClr val="FFFF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Google Shape;348;p55"/>
          <p:cNvSpPr txBox="1">
            <a:spLocks noGrp="1"/>
          </p:cNvSpPr>
          <p:nvPr>
            <p:ph type="title"/>
          </p:nvPr>
        </p:nvSpPr>
        <p:spPr>
          <a:xfrm>
            <a:off x="1125900" y="563333"/>
            <a:ext cx="9337200" cy="11432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en"/>
              <a:t>A look at a tool for our processes.</a:t>
            </a:r>
            <a:endParaRPr/>
          </a:p>
        </p:txBody>
      </p:sp>
      <p:pic>
        <p:nvPicPr>
          <p:cNvPr id="349" name="Google Shape;349;p5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79300" y="1548100"/>
            <a:ext cx="8233395" cy="474506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Google Shape;354;p56"/>
          <p:cNvSpPr txBox="1">
            <a:spLocks noGrp="1"/>
          </p:cNvSpPr>
          <p:nvPr>
            <p:ph type="title"/>
          </p:nvPr>
        </p:nvSpPr>
        <p:spPr>
          <a:xfrm>
            <a:off x="1125900" y="563333"/>
            <a:ext cx="9746400" cy="11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>
              <a:buClr>
                <a:schemeClr val="dk1"/>
              </a:buClr>
              <a:buSzPts val="1100"/>
            </a:pPr>
            <a:r>
              <a:rPr lang="en">
                <a:solidFill>
                  <a:schemeClr val="dk1"/>
                </a:solidFill>
              </a:rPr>
              <a:t>Did anyone fold the paper shuttle?</a:t>
            </a:r>
            <a:endParaRPr/>
          </a:p>
        </p:txBody>
      </p:sp>
      <p:sp>
        <p:nvSpPr>
          <p:cNvPr id="355" name="Google Shape;355;p56"/>
          <p:cNvSpPr/>
          <p:nvPr/>
        </p:nvSpPr>
        <p:spPr>
          <a:xfrm>
            <a:off x="8592917" y="1618881"/>
            <a:ext cx="1179600" cy="24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pPr algn="ctr" defTabSz="1219170">
              <a:buClr>
                <a:srgbClr val="000000"/>
              </a:buClr>
              <a:buSzPts val="1200"/>
            </a:pPr>
            <a:r>
              <a:rPr lang="en" sz="1600" b="1" kern="0"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rPr>
              <a:t>Business</a:t>
            </a:r>
            <a:endParaRPr sz="1600" b="1" kern="0">
              <a:solidFill>
                <a:srgbClr val="000000"/>
              </a:solidFill>
              <a:latin typeface="Titillium Web"/>
              <a:ea typeface="Titillium Web"/>
              <a:cs typeface="Titillium Web"/>
              <a:sym typeface="Titillium Web"/>
            </a:endParaRPr>
          </a:p>
        </p:txBody>
      </p:sp>
      <p:sp>
        <p:nvSpPr>
          <p:cNvPr id="356" name="Google Shape;356;p56"/>
          <p:cNvSpPr/>
          <p:nvPr/>
        </p:nvSpPr>
        <p:spPr>
          <a:xfrm>
            <a:off x="8592917" y="4805660"/>
            <a:ext cx="1179600" cy="24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pPr algn="ctr" defTabSz="1219170">
              <a:buClr>
                <a:srgbClr val="000000"/>
              </a:buClr>
              <a:buSzPts val="1200"/>
            </a:pPr>
            <a:r>
              <a:rPr lang="en" sz="1600" b="1" kern="0"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rPr>
              <a:t>Finance</a:t>
            </a:r>
            <a:endParaRPr sz="1600" b="1" kern="0">
              <a:solidFill>
                <a:srgbClr val="000000"/>
              </a:solidFill>
              <a:latin typeface="Titillium Web"/>
              <a:ea typeface="Titillium Web"/>
              <a:cs typeface="Titillium Web"/>
              <a:sym typeface="Titillium Web"/>
            </a:endParaRPr>
          </a:p>
        </p:txBody>
      </p:sp>
      <p:sp>
        <p:nvSpPr>
          <p:cNvPr id="357" name="Google Shape;357;p56"/>
          <p:cNvSpPr/>
          <p:nvPr/>
        </p:nvSpPr>
        <p:spPr>
          <a:xfrm>
            <a:off x="6997641" y="3251584"/>
            <a:ext cx="1179600" cy="24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pPr algn="ctr" defTabSz="1219170">
              <a:buClr>
                <a:srgbClr val="000000"/>
              </a:buClr>
              <a:buSzPts val="1200"/>
            </a:pPr>
            <a:r>
              <a:rPr lang="en" sz="1600" b="1" kern="0"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rPr>
              <a:t>Leader</a:t>
            </a:r>
            <a:endParaRPr sz="1600" b="1" kern="0">
              <a:solidFill>
                <a:srgbClr val="000000"/>
              </a:solidFill>
              <a:latin typeface="Titillium Web"/>
              <a:ea typeface="Titillium Web"/>
              <a:cs typeface="Titillium Web"/>
              <a:sym typeface="Titillium Web"/>
            </a:endParaRPr>
          </a:p>
        </p:txBody>
      </p:sp>
      <p:sp>
        <p:nvSpPr>
          <p:cNvPr id="358" name="Google Shape;358;p56"/>
          <p:cNvSpPr/>
          <p:nvPr/>
        </p:nvSpPr>
        <p:spPr>
          <a:xfrm>
            <a:off x="10132024" y="3251584"/>
            <a:ext cx="1179600" cy="24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pPr algn="ctr" defTabSz="1219170">
              <a:buClr>
                <a:srgbClr val="000000"/>
              </a:buClr>
              <a:buSzPts val="1200"/>
            </a:pPr>
            <a:r>
              <a:rPr lang="en" sz="1600" b="1" kern="0"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rPr>
              <a:t>Economy</a:t>
            </a:r>
            <a:endParaRPr sz="1600" b="1" kern="0">
              <a:solidFill>
                <a:srgbClr val="000000"/>
              </a:solidFill>
              <a:latin typeface="Titillium Web"/>
              <a:ea typeface="Titillium Web"/>
              <a:cs typeface="Titillium Web"/>
              <a:sym typeface="Titillium Web"/>
            </a:endParaRPr>
          </a:p>
        </p:txBody>
      </p:sp>
      <p:sp>
        <p:nvSpPr>
          <p:cNvPr id="359" name="Google Shape;359;p56"/>
          <p:cNvSpPr/>
          <p:nvPr/>
        </p:nvSpPr>
        <p:spPr>
          <a:xfrm>
            <a:off x="9360584" y="2547573"/>
            <a:ext cx="925200" cy="24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pPr algn="ctr" defTabSz="1219170">
              <a:buClr>
                <a:srgbClr val="000000"/>
              </a:buClr>
              <a:buSzPts val="1000"/>
            </a:pPr>
            <a:r>
              <a:rPr lang="en" sz="1333" kern="0"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rPr>
              <a:t>Risk</a:t>
            </a:r>
            <a:endParaRPr sz="1333" kern="0">
              <a:solidFill>
                <a:srgbClr val="000000"/>
              </a:solidFill>
              <a:latin typeface="Titillium Web"/>
              <a:ea typeface="Titillium Web"/>
              <a:cs typeface="Titillium Web"/>
              <a:sym typeface="Titillium Web"/>
            </a:endParaRPr>
          </a:p>
        </p:txBody>
      </p:sp>
      <p:sp>
        <p:nvSpPr>
          <p:cNvPr id="360" name="Google Shape;360;p56"/>
          <p:cNvSpPr/>
          <p:nvPr/>
        </p:nvSpPr>
        <p:spPr>
          <a:xfrm>
            <a:off x="9360584" y="3876959"/>
            <a:ext cx="925200" cy="24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pPr algn="ctr" defTabSz="1219170">
              <a:buClr>
                <a:srgbClr val="000000"/>
              </a:buClr>
              <a:buSzPts val="1000"/>
            </a:pPr>
            <a:r>
              <a:rPr lang="en" sz="1333" kern="0"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rPr>
              <a:t>Profit</a:t>
            </a:r>
            <a:endParaRPr sz="1333" kern="0">
              <a:solidFill>
                <a:srgbClr val="000000"/>
              </a:solidFill>
              <a:latin typeface="Titillium Web"/>
              <a:ea typeface="Titillium Web"/>
              <a:cs typeface="Titillium Web"/>
              <a:sym typeface="Titillium Web"/>
            </a:endParaRPr>
          </a:p>
        </p:txBody>
      </p:sp>
      <p:sp>
        <p:nvSpPr>
          <p:cNvPr id="361" name="Google Shape;361;p56"/>
          <p:cNvSpPr/>
          <p:nvPr/>
        </p:nvSpPr>
        <p:spPr>
          <a:xfrm>
            <a:off x="8087356" y="2547573"/>
            <a:ext cx="925200" cy="24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pPr algn="ctr" defTabSz="1219170">
              <a:buClr>
                <a:srgbClr val="000000"/>
              </a:buClr>
              <a:buSzPts val="1000"/>
            </a:pPr>
            <a:r>
              <a:rPr lang="en" sz="1333" kern="0"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rPr>
              <a:t>Rise</a:t>
            </a:r>
            <a:endParaRPr sz="1333" kern="0">
              <a:solidFill>
                <a:srgbClr val="000000"/>
              </a:solidFill>
              <a:latin typeface="Titillium Web"/>
              <a:ea typeface="Titillium Web"/>
              <a:cs typeface="Titillium Web"/>
              <a:sym typeface="Titillium Web"/>
            </a:endParaRPr>
          </a:p>
        </p:txBody>
      </p:sp>
      <p:sp>
        <p:nvSpPr>
          <p:cNvPr id="362" name="Google Shape;362;p56"/>
          <p:cNvSpPr/>
          <p:nvPr/>
        </p:nvSpPr>
        <p:spPr>
          <a:xfrm>
            <a:off x="8087356" y="3876959"/>
            <a:ext cx="925200" cy="24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pPr algn="ctr" defTabSz="1219170">
              <a:buClr>
                <a:srgbClr val="000000"/>
              </a:buClr>
              <a:buSzPts val="1000"/>
            </a:pPr>
            <a:r>
              <a:rPr lang="en" sz="1333" kern="0">
                <a:solidFill>
                  <a:srgbClr val="FFFFFF"/>
                </a:solidFill>
                <a:latin typeface="Titillium Web"/>
                <a:ea typeface="Titillium Web"/>
                <a:cs typeface="Titillium Web"/>
                <a:sym typeface="Titillium Web"/>
              </a:rPr>
              <a:t>Idea</a:t>
            </a:r>
            <a:endParaRPr sz="1333" kern="0">
              <a:solidFill>
                <a:srgbClr val="000000"/>
              </a:solidFill>
              <a:latin typeface="Titillium Web"/>
              <a:ea typeface="Titillium Web"/>
              <a:cs typeface="Titillium Web"/>
              <a:sym typeface="Titillium Web"/>
            </a:endParaRPr>
          </a:p>
        </p:txBody>
      </p:sp>
      <p:sp>
        <p:nvSpPr>
          <p:cNvPr id="363" name="Google Shape;363;p56"/>
          <p:cNvSpPr/>
          <p:nvPr/>
        </p:nvSpPr>
        <p:spPr>
          <a:xfrm>
            <a:off x="6481564" y="4887589"/>
            <a:ext cx="1077200" cy="61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pPr defTabSz="1219170">
              <a:lnSpc>
                <a:spcPct val="150000"/>
              </a:lnSpc>
              <a:buClr>
                <a:srgbClr val="000000"/>
              </a:buClr>
              <a:buSzPts val="800"/>
            </a:pPr>
            <a:endParaRPr sz="1067" kern="0">
              <a:solidFill>
                <a:srgbClr val="000000"/>
              </a:solidFill>
              <a:latin typeface="Titillium Web"/>
              <a:ea typeface="Titillium Web"/>
              <a:cs typeface="Titillium Web"/>
              <a:sym typeface="Titillium Web"/>
            </a:endParaRPr>
          </a:p>
        </p:txBody>
      </p:sp>
      <p:sp>
        <p:nvSpPr>
          <p:cNvPr id="364" name="Google Shape;364;p56"/>
          <p:cNvSpPr/>
          <p:nvPr/>
        </p:nvSpPr>
        <p:spPr>
          <a:xfrm>
            <a:off x="10465920" y="5395589"/>
            <a:ext cx="1179600" cy="61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pPr defTabSz="1219170">
              <a:lnSpc>
                <a:spcPct val="150000"/>
              </a:lnSpc>
              <a:buClr>
                <a:srgbClr val="000000"/>
              </a:buClr>
              <a:buSzPts val="800"/>
            </a:pPr>
            <a:endParaRPr sz="1067" kern="0">
              <a:solidFill>
                <a:srgbClr val="000000"/>
              </a:solidFill>
              <a:latin typeface="Titillium Web"/>
              <a:ea typeface="Titillium Web"/>
              <a:cs typeface="Titillium Web"/>
              <a:sym typeface="Titillium Web"/>
            </a:endParaRPr>
          </a:p>
        </p:txBody>
      </p:sp>
      <p:sp>
        <p:nvSpPr>
          <p:cNvPr id="365" name="Google Shape;365;p56"/>
          <p:cNvSpPr/>
          <p:nvPr/>
        </p:nvSpPr>
        <p:spPr>
          <a:xfrm>
            <a:off x="10872320" y="1060719"/>
            <a:ext cx="1120000" cy="61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noAutofit/>
          </a:bodyPr>
          <a:lstStyle/>
          <a:p>
            <a:pPr defTabSz="1219170">
              <a:lnSpc>
                <a:spcPct val="150000"/>
              </a:lnSpc>
              <a:buClr>
                <a:srgbClr val="000000"/>
              </a:buClr>
              <a:buSzPts val="800"/>
            </a:pPr>
            <a:endParaRPr sz="1067" kern="0">
              <a:solidFill>
                <a:srgbClr val="000000"/>
              </a:solidFill>
              <a:latin typeface="Titillium Web"/>
              <a:ea typeface="Titillium Web"/>
              <a:cs typeface="Titillium Web"/>
              <a:sym typeface="Titillium Web"/>
            </a:endParaRPr>
          </a:p>
        </p:txBody>
      </p:sp>
      <p:sp>
        <p:nvSpPr>
          <p:cNvPr id="366" name="Google Shape;366;p56"/>
          <p:cNvSpPr txBox="1"/>
          <p:nvPr/>
        </p:nvSpPr>
        <p:spPr>
          <a:xfrm>
            <a:off x="779133" y="5429567"/>
            <a:ext cx="3092400" cy="82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defTabSz="1219170">
              <a:buClr>
                <a:srgbClr val="000000"/>
              </a:buClr>
              <a:buSzPts val="1400"/>
            </a:pPr>
            <a:endParaRPr sz="1867" kern="0">
              <a:solidFill>
                <a:srgbClr val="FFFFFF"/>
              </a:solidFill>
              <a:latin typeface="Titillium Web"/>
              <a:ea typeface="Titillium Web"/>
              <a:cs typeface="Titillium Web"/>
              <a:sym typeface="Titillium Web"/>
            </a:endParaRPr>
          </a:p>
        </p:txBody>
      </p:sp>
      <p:sp>
        <p:nvSpPr>
          <p:cNvPr id="367" name="Google Shape;367;p56"/>
          <p:cNvSpPr txBox="1"/>
          <p:nvPr/>
        </p:nvSpPr>
        <p:spPr>
          <a:xfrm>
            <a:off x="1327367" y="2064767"/>
            <a:ext cx="9545200" cy="193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defTabSz="1219170">
              <a:lnSpc>
                <a:spcPct val="115000"/>
              </a:lnSpc>
              <a:buClr>
                <a:srgbClr val="000000"/>
              </a:buClr>
            </a:pPr>
            <a:r>
              <a:rPr lang="en" sz="2400" kern="0">
                <a:solidFill>
                  <a:srgbClr val="595959"/>
                </a:solidFill>
                <a:latin typeface="Open Sans"/>
                <a:ea typeface="Open Sans"/>
                <a:cs typeface="Open Sans"/>
                <a:sym typeface="Open Sans"/>
              </a:rPr>
              <a:t>Students who completed their paper shuttle successfully are able to:</a:t>
            </a:r>
            <a:endParaRPr sz="2400" kern="0">
              <a:solidFill>
                <a:srgbClr val="595959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609585" indent="-457189" defTabSz="1219170">
              <a:lnSpc>
                <a:spcPct val="115000"/>
              </a:lnSpc>
              <a:spcBef>
                <a:spcPts val="2133"/>
              </a:spcBef>
              <a:buClr>
                <a:srgbClr val="595959"/>
              </a:buClr>
              <a:buSzPts val="1800"/>
              <a:buFont typeface="Open Sans"/>
              <a:buChar char="●"/>
            </a:pPr>
            <a:r>
              <a:rPr lang="en" sz="2400" kern="0">
                <a:solidFill>
                  <a:srgbClr val="595959"/>
                </a:solidFill>
                <a:latin typeface="Open Sans"/>
                <a:ea typeface="Open Sans"/>
                <a:cs typeface="Open Sans"/>
                <a:sym typeface="Open Sans"/>
              </a:rPr>
              <a:t>Construct basic structures by folding paper. </a:t>
            </a:r>
            <a:endParaRPr sz="2400" kern="0">
              <a:solidFill>
                <a:srgbClr val="595959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defTabSz="1219170">
              <a:lnSpc>
                <a:spcPct val="115000"/>
              </a:lnSpc>
              <a:spcBef>
                <a:spcPts val="2133"/>
              </a:spcBef>
              <a:buClr>
                <a:srgbClr val="000000"/>
              </a:buClr>
            </a:pPr>
            <a:r>
              <a:rPr lang="en" sz="2400" kern="0">
                <a:solidFill>
                  <a:srgbClr val="595959"/>
                </a:solidFill>
                <a:latin typeface="Open Sans"/>
                <a:ea typeface="Open Sans"/>
                <a:cs typeface="Open Sans"/>
                <a:sym typeface="Open Sans"/>
              </a:rPr>
              <a:t>Is this an accurate description of what you have shown you are capable of?</a:t>
            </a:r>
            <a:endParaRPr sz="2400" kern="0">
              <a:solidFill>
                <a:srgbClr val="595959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defTabSz="1219170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Clr>
                <a:srgbClr val="000000"/>
              </a:buClr>
            </a:pPr>
            <a:r>
              <a:rPr lang="en" sz="2400" kern="0">
                <a:solidFill>
                  <a:srgbClr val="595959"/>
                </a:solidFill>
                <a:latin typeface="Open Sans"/>
                <a:ea typeface="Open Sans"/>
                <a:cs typeface="Open Sans"/>
                <a:sym typeface="Open Sans"/>
              </a:rPr>
              <a:t>Is this what we </a:t>
            </a:r>
            <a:r>
              <a:rPr lang="en" sz="2400" i="1" kern="0">
                <a:solidFill>
                  <a:srgbClr val="595959"/>
                </a:solidFill>
                <a:latin typeface="Open Sans"/>
                <a:ea typeface="Open Sans"/>
                <a:cs typeface="Open Sans"/>
                <a:sym typeface="Open Sans"/>
              </a:rPr>
              <a:t>want </a:t>
            </a:r>
            <a:r>
              <a:rPr lang="en" sz="2400" kern="0">
                <a:solidFill>
                  <a:srgbClr val="595959"/>
                </a:solidFill>
                <a:latin typeface="Open Sans"/>
                <a:ea typeface="Open Sans"/>
                <a:cs typeface="Open Sans"/>
                <a:sym typeface="Open Sans"/>
              </a:rPr>
              <a:t>you to be capable of? Is this a “meaningful” or “authentic” or “experiential” activity?</a:t>
            </a:r>
            <a:endParaRPr sz="1867" kern="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42"/>
          <p:cNvSpPr txBox="1">
            <a:spLocks noGrp="1"/>
          </p:cNvSpPr>
          <p:nvPr>
            <p:ph type="ctrTitle" idx="4294967295"/>
          </p:nvPr>
        </p:nvSpPr>
        <p:spPr>
          <a:xfrm>
            <a:off x="3149000" y="1810533"/>
            <a:ext cx="6233200" cy="15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en" sz="12800">
                <a:solidFill>
                  <a:srgbClr val="FFFFFF"/>
                </a:solidFill>
              </a:rPr>
              <a:t>Thanks!!</a:t>
            </a:r>
            <a:endParaRPr sz="12800">
              <a:solidFill>
                <a:srgbClr val="FFFFFF"/>
              </a:solidFill>
            </a:endParaRPr>
          </a:p>
        </p:txBody>
      </p:sp>
      <p:sp>
        <p:nvSpPr>
          <p:cNvPr id="214" name="Google Shape;214;p42"/>
          <p:cNvSpPr txBox="1">
            <a:spLocks noGrp="1"/>
          </p:cNvSpPr>
          <p:nvPr>
            <p:ph type="subTitle" idx="4294967295"/>
          </p:nvPr>
        </p:nvSpPr>
        <p:spPr>
          <a:xfrm>
            <a:off x="3174233" y="3700900"/>
            <a:ext cx="6175200" cy="299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indent="0">
              <a:spcBef>
                <a:spcPts val="800"/>
              </a:spcBef>
              <a:buNone/>
            </a:pPr>
            <a:r>
              <a:rPr lang="en" sz="4800" dirty="0"/>
              <a:t>Any questions?</a:t>
            </a:r>
            <a:endParaRPr sz="4800" dirty="0"/>
          </a:p>
          <a:p>
            <a:pPr marL="0" indent="0">
              <a:spcBef>
                <a:spcPts val="800"/>
              </a:spcBef>
              <a:buClr>
                <a:schemeClr val="dk1"/>
              </a:buClr>
              <a:buSzPts val="1100"/>
              <a:buNone/>
            </a:pPr>
            <a:r>
              <a:rPr lang="en" sz="2400" dirty="0"/>
              <a:t>You can find us at:</a:t>
            </a:r>
            <a:endParaRPr sz="2400" dirty="0"/>
          </a:p>
          <a:p>
            <a:pPr marL="0" indent="0">
              <a:spcBef>
                <a:spcPts val="800"/>
              </a:spcBef>
              <a:buClr>
                <a:schemeClr val="dk1"/>
              </a:buClr>
              <a:buSzPts val="1100"/>
              <a:buNone/>
            </a:pPr>
            <a:r>
              <a:rPr lang="en" u="sng" dirty="0">
                <a:solidFill>
                  <a:schemeClr val="hlink"/>
                </a:solidFill>
                <a:hlinkClick r:id="rId3"/>
              </a:rPr>
              <a:t>cmalmberg@unity.edu</a:t>
            </a:r>
            <a:endParaRPr u="none" dirty="0">
              <a:solidFill>
                <a:srgbClr val="000000"/>
              </a:solidFill>
            </a:endParaRPr>
          </a:p>
          <a:p>
            <a:pPr marL="0" indent="0">
              <a:spcBef>
                <a:spcPts val="800"/>
              </a:spcBef>
              <a:buClr>
                <a:schemeClr val="dk1"/>
              </a:buClr>
              <a:buSzPts val="1100"/>
              <a:buNone/>
            </a:pPr>
            <a:endParaRPr dirty="0"/>
          </a:p>
        </p:txBody>
      </p:sp>
      <p:pic>
        <p:nvPicPr>
          <p:cNvPr id="215" name="Google Shape;215;p42" descr="photo-1434030216411-0b793f4b4173.jp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33335" y="2499813"/>
            <a:ext cx="1858400" cy="1858400"/>
          </a:xfrm>
          <a:prstGeom prst="ellipse">
            <a:avLst/>
          </a:prstGeom>
          <a:noFill/>
          <a:ln>
            <a:noFill/>
          </a:ln>
        </p:spPr>
      </p:pic>
      <p:pic>
        <p:nvPicPr>
          <p:cNvPr id="216" name="Google Shape;216;p42" descr="unity-college-seal.gif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933335" y="2499813"/>
            <a:ext cx="1858400" cy="1858400"/>
          </a:xfrm>
          <a:prstGeom prst="ellipse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44"/>
          <p:cNvSpPr txBox="1">
            <a:spLocks noGrp="1"/>
          </p:cNvSpPr>
          <p:nvPr>
            <p:ph type="ctrTitle" idx="4294967295"/>
          </p:nvPr>
        </p:nvSpPr>
        <p:spPr>
          <a:xfrm>
            <a:off x="3149000" y="1810533"/>
            <a:ext cx="4884400" cy="15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en" sz="12800">
                <a:solidFill>
                  <a:srgbClr val="FFFFFF"/>
                </a:solidFill>
              </a:rPr>
              <a:t>Hello!</a:t>
            </a:r>
            <a:endParaRPr sz="12800">
              <a:solidFill>
                <a:srgbClr val="FFFFFF"/>
              </a:solidFill>
            </a:endParaRPr>
          </a:p>
        </p:txBody>
      </p:sp>
      <p:sp>
        <p:nvSpPr>
          <p:cNvPr id="228" name="Google Shape;228;p44"/>
          <p:cNvSpPr txBox="1">
            <a:spLocks noGrp="1"/>
          </p:cNvSpPr>
          <p:nvPr>
            <p:ph type="subTitle" idx="4294967295"/>
          </p:nvPr>
        </p:nvSpPr>
        <p:spPr>
          <a:xfrm>
            <a:off x="3174233" y="3700900"/>
            <a:ext cx="8118000" cy="299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indent="0">
              <a:spcBef>
                <a:spcPts val="800"/>
              </a:spcBef>
              <a:buNone/>
            </a:pPr>
            <a:r>
              <a:rPr lang="en" sz="4800"/>
              <a:t>My Name is...</a:t>
            </a:r>
            <a:endParaRPr sz="4800"/>
          </a:p>
          <a:p>
            <a:pPr marL="0" indent="0">
              <a:spcBef>
                <a:spcPts val="800"/>
              </a:spcBef>
              <a:buClr>
                <a:schemeClr val="dk1"/>
              </a:buClr>
              <a:buSzPts val="1100"/>
              <a:buNone/>
            </a:pPr>
            <a:r>
              <a:rPr lang="en"/>
              <a:t>Chris Malmberg</a:t>
            </a:r>
            <a:r>
              <a:rPr lang="en" sz="2400"/>
              <a:t>  </a:t>
            </a:r>
            <a:endParaRPr sz="2400"/>
          </a:p>
          <a:p>
            <a:pPr marL="0" indent="0">
              <a:spcBef>
                <a:spcPts val="800"/>
              </a:spcBef>
              <a:buClr>
                <a:schemeClr val="dk1"/>
              </a:buClr>
              <a:buSzPts val="1100"/>
              <a:buNone/>
            </a:pPr>
            <a:r>
              <a:rPr lang="en" sz="2400"/>
              <a:t>You can find me at: </a:t>
            </a:r>
            <a:r>
              <a:rPr lang="en" sz="2400" u="sng">
                <a:solidFill>
                  <a:schemeClr val="hlink"/>
                </a:solidFill>
                <a:hlinkClick r:id="rId3"/>
              </a:rPr>
              <a:t>cmalmberg@unity.edu</a:t>
            </a:r>
            <a:endParaRPr/>
          </a:p>
          <a:p>
            <a:pPr marL="0" indent="0">
              <a:spcBef>
                <a:spcPts val="800"/>
              </a:spcBef>
              <a:buClr>
                <a:schemeClr val="dk1"/>
              </a:buClr>
              <a:buSzPts val="1100"/>
              <a:buNone/>
            </a:pPr>
            <a:endParaRPr/>
          </a:p>
          <a:p>
            <a:pPr marL="0" indent="0">
              <a:spcBef>
                <a:spcPts val="800"/>
              </a:spcBef>
              <a:buClr>
                <a:schemeClr val="dk1"/>
              </a:buClr>
              <a:buSzPts val="1100"/>
              <a:buNone/>
            </a:pPr>
            <a:endParaRPr/>
          </a:p>
        </p:txBody>
      </p:sp>
      <p:pic>
        <p:nvPicPr>
          <p:cNvPr id="229" name="Google Shape;229;p44" descr="unity-college-seal.gif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33335" y="2499813"/>
            <a:ext cx="1858400" cy="1858400"/>
          </a:xfrm>
          <a:prstGeom prst="ellipse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45"/>
          <p:cNvSpPr txBox="1">
            <a:spLocks noGrp="1"/>
          </p:cNvSpPr>
          <p:nvPr>
            <p:ph type="ctrTitle" idx="4294967295"/>
          </p:nvPr>
        </p:nvSpPr>
        <p:spPr>
          <a:xfrm>
            <a:off x="203600" y="119867"/>
            <a:ext cx="11946000" cy="15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en" sz="4133">
                <a:solidFill>
                  <a:srgbClr val="FFFFFF"/>
                </a:solidFill>
              </a:rPr>
              <a:t>Course Design Process</a:t>
            </a:r>
            <a:endParaRPr sz="4133">
              <a:solidFill>
                <a:srgbClr val="FFFFFF"/>
              </a:solidFill>
            </a:endParaRPr>
          </a:p>
        </p:txBody>
      </p:sp>
      <p:sp>
        <p:nvSpPr>
          <p:cNvPr id="235" name="Google Shape;235;p45"/>
          <p:cNvSpPr/>
          <p:nvPr/>
        </p:nvSpPr>
        <p:spPr>
          <a:xfrm>
            <a:off x="145051" y="1415700"/>
            <a:ext cx="2543200" cy="12884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algn="ctr" defTabSz="1219170">
              <a:buClr>
                <a:srgbClr val="000000"/>
              </a:buClr>
            </a:pPr>
            <a:r>
              <a:rPr lang="en" sz="2667" b="1" kern="0">
                <a:solidFill>
                  <a:srgbClr val="5BBD5C"/>
                </a:solidFill>
                <a:latin typeface="Arial"/>
                <a:cs typeface="Arial"/>
                <a:sym typeface="Arial"/>
              </a:rPr>
              <a:t>DEAN</a:t>
            </a: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  <a:p>
            <a:pPr algn="ctr" defTabSz="1219170">
              <a:buClr>
                <a:srgbClr val="000000"/>
              </a:buClr>
            </a:pPr>
            <a:r>
              <a:rPr lang="en" sz="1867" kern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Course Purpose / Vision</a:t>
            </a: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236" name="Google Shape;236;p45"/>
          <p:cNvSpPr/>
          <p:nvPr/>
        </p:nvSpPr>
        <p:spPr>
          <a:xfrm>
            <a:off x="145051" y="4238633"/>
            <a:ext cx="2543200" cy="932800"/>
          </a:xfrm>
          <a:prstGeom prst="roundRect">
            <a:avLst>
              <a:gd name="adj" fmla="val 16667"/>
            </a:avLst>
          </a:prstGeom>
          <a:solidFill>
            <a:srgbClr val="5BBD5C"/>
          </a:solidFill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algn="ctr" defTabSz="1219170">
              <a:buClr>
                <a:srgbClr val="000000"/>
              </a:buClr>
            </a:pPr>
            <a:r>
              <a:rPr lang="en" sz="2267" b="1" kern="0">
                <a:solidFill>
                  <a:srgbClr val="FFFFFF"/>
                </a:solidFill>
                <a:latin typeface="Arial"/>
                <a:cs typeface="Arial"/>
                <a:sym typeface="Arial"/>
              </a:rPr>
              <a:t>ID / SME</a:t>
            </a:r>
            <a:endParaRPr sz="1467" kern="0">
              <a:solidFill>
                <a:srgbClr val="FFFFFF"/>
              </a:solidFill>
              <a:latin typeface="Arial"/>
              <a:cs typeface="Arial"/>
              <a:sym typeface="Arial"/>
            </a:endParaRPr>
          </a:p>
          <a:p>
            <a:pPr algn="ctr" defTabSz="1219170">
              <a:buClr>
                <a:srgbClr val="000000"/>
              </a:buClr>
            </a:pPr>
            <a:r>
              <a:rPr lang="en" sz="1467" kern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Final Project Ideation</a:t>
            </a:r>
            <a:endParaRPr sz="14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237" name="Google Shape;237;p45"/>
          <p:cNvSpPr/>
          <p:nvPr/>
        </p:nvSpPr>
        <p:spPr>
          <a:xfrm>
            <a:off x="3264617" y="4238633"/>
            <a:ext cx="2543200" cy="932800"/>
          </a:xfrm>
          <a:prstGeom prst="roundRect">
            <a:avLst>
              <a:gd name="adj" fmla="val 16667"/>
            </a:avLst>
          </a:prstGeom>
          <a:solidFill>
            <a:srgbClr val="5BBD5C"/>
          </a:solidFill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algn="ctr" defTabSz="1219170">
              <a:buClr>
                <a:srgbClr val="000000"/>
              </a:buClr>
            </a:pPr>
            <a:r>
              <a:rPr lang="en" sz="2267" b="1" kern="0">
                <a:solidFill>
                  <a:srgbClr val="FFFFFF"/>
                </a:solidFill>
                <a:latin typeface="Arial"/>
                <a:cs typeface="Arial"/>
                <a:sym typeface="Arial"/>
              </a:rPr>
              <a:t>ID / SME</a:t>
            </a:r>
            <a:endParaRPr sz="1467" kern="0">
              <a:solidFill>
                <a:srgbClr val="FFFFFF"/>
              </a:solidFill>
              <a:latin typeface="Arial"/>
              <a:cs typeface="Arial"/>
              <a:sym typeface="Arial"/>
            </a:endParaRPr>
          </a:p>
          <a:p>
            <a:pPr algn="ctr" defTabSz="1219170">
              <a:buClr>
                <a:srgbClr val="000000"/>
              </a:buClr>
            </a:pPr>
            <a:r>
              <a:rPr lang="en" sz="1467" kern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Final Project Draft</a:t>
            </a:r>
            <a:endParaRPr sz="14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238" name="Google Shape;238;p45"/>
          <p:cNvSpPr/>
          <p:nvPr/>
        </p:nvSpPr>
        <p:spPr>
          <a:xfrm>
            <a:off x="3264617" y="1415700"/>
            <a:ext cx="2543200" cy="12884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algn="ctr" defTabSz="1219170">
              <a:buClr>
                <a:srgbClr val="000000"/>
              </a:buClr>
            </a:pPr>
            <a:r>
              <a:rPr lang="en" sz="2667" b="1" kern="0">
                <a:solidFill>
                  <a:srgbClr val="5BBD5C"/>
                </a:solidFill>
                <a:latin typeface="Arial"/>
                <a:cs typeface="Arial"/>
                <a:sym typeface="Arial"/>
              </a:rPr>
              <a:t>DEAN</a:t>
            </a: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  <a:p>
            <a:pPr algn="ctr" defTabSz="1219170">
              <a:buClr>
                <a:srgbClr val="000000"/>
              </a:buClr>
            </a:pPr>
            <a:r>
              <a:rPr lang="en" sz="1867" kern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Milestone 1</a:t>
            </a: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cxnSp>
        <p:nvCxnSpPr>
          <p:cNvPr id="239" name="Google Shape;239;p45"/>
          <p:cNvCxnSpPr/>
          <p:nvPr/>
        </p:nvCxnSpPr>
        <p:spPr>
          <a:xfrm rot="10800000" flipH="1">
            <a:off x="457767" y="6425733"/>
            <a:ext cx="11249200" cy="8400"/>
          </a:xfrm>
          <a:prstGeom prst="straightConnector1">
            <a:avLst/>
          </a:prstGeom>
          <a:noFill/>
          <a:ln w="38100" cap="flat" cmpd="sng">
            <a:solidFill>
              <a:srgbClr val="0B5394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240" name="Google Shape;240;p45"/>
          <p:cNvSpPr txBox="1"/>
          <p:nvPr/>
        </p:nvSpPr>
        <p:spPr>
          <a:xfrm>
            <a:off x="5015633" y="5762933"/>
            <a:ext cx="2160800" cy="56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defTabSz="1219170">
              <a:buClr>
                <a:srgbClr val="000000"/>
              </a:buClr>
            </a:pPr>
            <a:r>
              <a:rPr lang="en" sz="3200" b="1" kern="0">
                <a:solidFill>
                  <a:srgbClr val="5BBD5C"/>
                </a:solidFill>
                <a:latin typeface="Open Sans"/>
                <a:ea typeface="Open Sans"/>
                <a:cs typeface="Open Sans"/>
                <a:sym typeface="Open Sans"/>
              </a:rPr>
              <a:t>16 Weeks</a:t>
            </a:r>
            <a:endParaRPr sz="3200" b="1" kern="0">
              <a:solidFill>
                <a:srgbClr val="5BBD5C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cxnSp>
        <p:nvCxnSpPr>
          <p:cNvPr id="241" name="Google Shape;241;p45"/>
          <p:cNvCxnSpPr/>
          <p:nvPr/>
        </p:nvCxnSpPr>
        <p:spPr>
          <a:xfrm>
            <a:off x="4985484" y="2704100"/>
            <a:ext cx="0" cy="1534400"/>
          </a:xfrm>
          <a:prstGeom prst="straightConnector1">
            <a:avLst/>
          </a:prstGeom>
          <a:noFill/>
          <a:ln w="28575" cap="flat" cmpd="sng">
            <a:solidFill>
              <a:srgbClr val="0B5394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42" name="Google Shape;242;p45"/>
          <p:cNvCxnSpPr/>
          <p:nvPr/>
        </p:nvCxnSpPr>
        <p:spPr>
          <a:xfrm rot="10800000">
            <a:off x="4103884" y="2704100"/>
            <a:ext cx="0" cy="1534400"/>
          </a:xfrm>
          <a:prstGeom prst="straightConnector1">
            <a:avLst/>
          </a:prstGeom>
          <a:noFill/>
          <a:ln w="28575" cap="flat" cmpd="sng">
            <a:solidFill>
              <a:srgbClr val="0B5394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243" name="Google Shape;243;p45"/>
          <p:cNvSpPr/>
          <p:nvPr/>
        </p:nvSpPr>
        <p:spPr>
          <a:xfrm>
            <a:off x="6384184" y="1415700"/>
            <a:ext cx="2543200" cy="12884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algn="ctr" defTabSz="1219170">
              <a:buClr>
                <a:srgbClr val="000000"/>
              </a:buClr>
            </a:pPr>
            <a:r>
              <a:rPr lang="en" sz="2667" b="1" kern="0">
                <a:solidFill>
                  <a:srgbClr val="5BBD5C"/>
                </a:solidFill>
                <a:latin typeface="Arial"/>
                <a:cs typeface="Arial"/>
                <a:sym typeface="Arial"/>
              </a:rPr>
              <a:t>DEAN</a:t>
            </a: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  <a:p>
            <a:pPr algn="ctr" defTabSz="1219170">
              <a:buClr>
                <a:srgbClr val="000000"/>
              </a:buClr>
            </a:pPr>
            <a:r>
              <a:rPr lang="en" sz="1867" kern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Milestone 2</a:t>
            </a: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cxnSp>
        <p:nvCxnSpPr>
          <p:cNvPr id="244" name="Google Shape;244;p45"/>
          <p:cNvCxnSpPr>
            <a:stCxn id="236" idx="3"/>
            <a:endCxn id="237" idx="1"/>
          </p:cNvCxnSpPr>
          <p:nvPr/>
        </p:nvCxnSpPr>
        <p:spPr>
          <a:xfrm>
            <a:off x="2688251" y="4705033"/>
            <a:ext cx="576400" cy="800"/>
          </a:xfrm>
          <a:prstGeom prst="curvedConnector3">
            <a:avLst>
              <a:gd name="adj1" fmla="val 49997"/>
            </a:avLst>
          </a:prstGeom>
          <a:noFill/>
          <a:ln w="28575" cap="flat" cmpd="sng">
            <a:solidFill>
              <a:srgbClr val="0B5394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245" name="Google Shape;245;p45"/>
          <p:cNvSpPr/>
          <p:nvPr/>
        </p:nvSpPr>
        <p:spPr>
          <a:xfrm>
            <a:off x="6384184" y="4238633"/>
            <a:ext cx="2543200" cy="932800"/>
          </a:xfrm>
          <a:prstGeom prst="roundRect">
            <a:avLst>
              <a:gd name="adj" fmla="val 16667"/>
            </a:avLst>
          </a:prstGeom>
          <a:solidFill>
            <a:srgbClr val="5BBD5C"/>
          </a:solidFill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algn="ctr" defTabSz="1219170">
              <a:buClr>
                <a:srgbClr val="000000"/>
              </a:buClr>
            </a:pPr>
            <a:r>
              <a:rPr lang="en" sz="2267" b="1" kern="0">
                <a:solidFill>
                  <a:srgbClr val="FFFFFF"/>
                </a:solidFill>
                <a:latin typeface="Arial"/>
                <a:cs typeface="Arial"/>
                <a:sym typeface="Arial"/>
              </a:rPr>
              <a:t>ID / SME</a:t>
            </a:r>
            <a:endParaRPr sz="1467" kern="0">
              <a:solidFill>
                <a:srgbClr val="FFFFFF"/>
              </a:solidFill>
              <a:latin typeface="Arial"/>
              <a:cs typeface="Arial"/>
              <a:sym typeface="Arial"/>
            </a:endParaRPr>
          </a:p>
          <a:p>
            <a:pPr algn="ctr" defTabSz="1219170">
              <a:buClr>
                <a:srgbClr val="000000"/>
              </a:buClr>
            </a:pPr>
            <a:r>
              <a:rPr lang="en" sz="1467" kern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1st Complete Course Draft</a:t>
            </a:r>
            <a:endParaRPr sz="14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cxnSp>
        <p:nvCxnSpPr>
          <p:cNvPr id="246" name="Google Shape;246;p45"/>
          <p:cNvCxnSpPr/>
          <p:nvPr/>
        </p:nvCxnSpPr>
        <p:spPr>
          <a:xfrm>
            <a:off x="8096584" y="2704100"/>
            <a:ext cx="0" cy="1534400"/>
          </a:xfrm>
          <a:prstGeom prst="straightConnector1">
            <a:avLst/>
          </a:prstGeom>
          <a:noFill/>
          <a:ln w="28575" cap="flat" cmpd="sng">
            <a:solidFill>
              <a:srgbClr val="0B5394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47" name="Google Shape;247;p45"/>
          <p:cNvCxnSpPr>
            <a:stCxn id="248" idx="0"/>
            <a:endCxn id="249" idx="4"/>
          </p:cNvCxnSpPr>
          <p:nvPr/>
        </p:nvCxnSpPr>
        <p:spPr>
          <a:xfrm rot="10800000">
            <a:off x="10775351" y="2941433"/>
            <a:ext cx="0" cy="1297200"/>
          </a:xfrm>
          <a:prstGeom prst="straightConnector1">
            <a:avLst/>
          </a:prstGeom>
          <a:noFill/>
          <a:ln w="28575" cap="flat" cmpd="sng">
            <a:solidFill>
              <a:srgbClr val="0B5394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50" name="Google Shape;250;p45"/>
          <p:cNvCxnSpPr>
            <a:stCxn id="237" idx="3"/>
            <a:endCxn id="245" idx="1"/>
          </p:cNvCxnSpPr>
          <p:nvPr/>
        </p:nvCxnSpPr>
        <p:spPr>
          <a:xfrm>
            <a:off x="5807817" y="4705033"/>
            <a:ext cx="576400" cy="0"/>
          </a:xfrm>
          <a:prstGeom prst="straightConnector1">
            <a:avLst/>
          </a:prstGeom>
          <a:noFill/>
          <a:ln w="28575" cap="flat" cmpd="sng">
            <a:solidFill>
              <a:srgbClr val="0B5394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248" name="Google Shape;248;p45"/>
          <p:cNvSpPr/>
          <p:nvPr/>
        </p:nvSpPr>
        <p:spPr>
          <a:xfrm>
            <a:off x="9503751" y="4238633"/>
            <a:ext cx="2543200" cy="932800"/>
          </a:xfrm>
          <a:prstGeom prst="roundRect">
            <a:avLst>
              <a:gd name="adj" fmla="val 16667"/>
            </a:avLst>
          </a:prstGeom>
          <a:solidFill>
            <a:srgbClr val="5BBD5C"/>
          </a:solidFill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algn="ctr" defTabSz="1219170">
              <a:buClr>
                <a:srgbClr val="000000"/>
              </a:buClr>
            </a:pPr>
            <a:r>
              <a:rPr lang="en" sz="2267" b="1" kern="0">
                <a:solidFill>
                  <a:srgbClr val="FFFFFF"/>
                </a:solidFill>
                <a:latin typeface="Arial"/>
                <a:cs typeface="Arial"/>
                <a:sym typeface="Arial"/>
              </a:rPr>
              <a:t>ID / SME</a:t>
            </a:r>
            <a:endParaRPr sz="1467" kern="0">
              <a:solidFill>
                <a:srgbClr val="FFFFFF"/>
              </a:solidFill>
              <a:latin typeface="Arial"/>
              <a:cs typeface="Arial"/>
              <a:sym typeface="Arial"/>
            </a:endParaRPr>
          </a:p>
          <a:p>
            <a:pPr algn="ctr" defTabSz="1219170">
              <a:buClr>
                <a:srgbClr val="000000"/>
              </a:buClr>
            </a:pPr>
            <a:r>
              <a:rPr lang="en" sz="1467" kern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Final Course Draft</a:t>
            </a:r>
            <a:endParaRPr sz="14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cxnSp>
        <p:nvCxnSpPr>
          <p:cNvPr id="251" name="Google Shape;251;p45"/>
          <p:cNvCxnSpPr/>
          <p:nvPr/>
        </p:nvCxnSpPr>
        <p:spPr>
          <a:xfrm>
            <a:off x="8927384" y="4705033"/>
            <a:ext cx="576400" cy="0"/>
          </a:xfrm>
          <a:prstGeom prst="straightConnector1">
            <a:avLst/>
          </a:prstGeom>
          <a:noFill/>
          <a:ln w="28575" cap="flat" cmpd="sng">
            <a:solidFill>
              <a:srgbClr val="0B5394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52" name="Google Shape;252;p45"/>
          <p:cNvCxnSpPr/>
          <p:nvPr/>
        </p:nvCxnSpPr>
        <p:spPr>
          <a:xfrm>
            <a:off x="1416651" y="2704100"/>
            <a:ext cx="0" cy="1534400"/>
          </a:xfrm>
          <a:prstGeom prst="straightConnector1">
            <a:avLst/>
          </a:prstGeom>
          <a:noFill/>
          <a:ln w="28575" cap="flat" cmpd="sng">
            <a:solidFill>
              <a:srgbClr val="0B5394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249" name="Google Shape;249;p45"/>
          <p:cNvSpPr/>
          <p:nvPr/>
        </p:nvSpPr>
        <p:spPr>
          <a:xfrm>
            <a:off x="9855567" y="1102000"/>
            <a:ext cx="1839600" cy="1839600"/>
          </a:xfrm>
          <a:prstGeom prst="ellipse">
            <a:avLst/>
          </a:prstGeom>
          <a:solidFill>
            <a:srgbClr val="0B539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 defTabSz="1219170">
              <a:buClr>
                <a:srgbClr val="000000"/>
              </a:buClr>
            </a:pPr>
            <a:r>
              <a:rPr lang="en" sz="2267" b="1" kern="0">
                <a:solidFill>
                  <a:srgbClr val="FFFFFF"/>
                </a:solidFill>
                <a:latin typeface="Arial"/>
                <a:cs typeface="Arial"/>
                <a:sym typeface="Arial"/>
              </a:rPr>
              <a:t>Canvas</a:t>
            </a:r>
            <a:endParaRPr sz="2267" b="1" kern="0">
              <a:solidFill>
                <a:srgbClr val="FFFFFF"/>
              </a:solidFill>
              <a:latin typeface="Arial"/>
              <a:cs typeface="Arial"/>
              <a:sym typeface="Arial"/>
            </a:endParaRPr>
          </a:p>
          <a:p>
            <a:pPr algn="ctr" defTabSz="1219170">
              <a:buClr>
                <a:srgbClr val="000000"/>
              </a:buClr>
            </a:pPr>
            <a:r>
              <a:rPr lang="en" sz="2267" b="1" kern="0">
                <a:solidFill>
                  <a:srgbClr val="FFFFFF"/>
                </a:solidFill>
                <a:latin typeface="Arial"/>
                <a:cs typeface="Arial"/>
                <a:sym typeface="Arial"/>
              </a:rPr>
              <a:t>Master</a:t>
            </a:r>
            <a:endParaRPr sz="2267" b="1" kern="0">
              <a:solidFill>
                <a:srgbClr val="FFFFFF"/>
              </a:solidFill>
              <a:latin typeface="Arial"/>
              <a:cs typeface="Arial"/>
              <a:sym typeface="Arial"/>
            </a:endParaRPr>
          </a:p>
        </p:txBody>
      </p:sp>
      <p:cxnSp>
        <p:nvCxnSpPr>
          <p:cNvPr id="253" name="Google Shape;253;p45"/>
          <p:cNvCxnSpPr/>
          <p:nvPr/>
        </p:nvCxnSpPr>
        <p:spPr>
          <a:xfrm rot="10800000">
            <a:off x="7240167" y="2704167"/>
            <a:ext cx="0" cy="1534400"/>
          </a:xfrm>
          <a:prstGeom prst="straightConnector1">
            <a:avLst/>
          </a:prstGeom>
          <a:noFill/>
          <a:ln w="28575" cap="flat" cmpd="sng">
            <a:solidFill>
              <a:srgbClr val="0B5394"/>
            </a:solidFill>
            <a:prstDash val="solid"/>
            <a:round/>
            <a:headEnd type="none" w="med" len="med"/>
            <a:tailEnd type="triangle" w="med" len="med"/>
          </a:ln>
        </p:spPr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46"/>
          <p:cNvSpPr txBox="1">
            <a:spLocks noGrp="1"/>
          </p:cNvSpPr>
          <p:nvPr>
            <p:ph type="title"/>
          </p:nvPr>
        </p:nvSpPr>
        <p:spPr>
          <a:xfrm>
            <a:off x="1125900" y="563333"/>
            <a:ext cx="6912000" cy="11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2133"/>
              </a:spcAft>
              <a:buClr>
                <a:schemeClr val="dk1"/>
              </a:buClr>
              <a:buSzPts val="1100"/>
            </a:pPr>
            <a:r>
              <a:rPr lang="en">
                <a:solidFill>
                  <a:schemeClr val="dk1"/>
                </a:solidFill>
              </a:rPr>
              <a:t>Instructing others is hard...</a:t>
            </a:r>
            <a:endParaRPr>
              <a:solidFill>
                <a:srgbClr val="5BBD5C"/>
              </a:solidFill>
            </a:endParaRPr>
          </a:p>
        </p:txBody>
      </p:sp>
      <p:pic>
        <p:nvPicPr>
          <p:cNvPr id="259" name="Google Shape;259;p4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966618" y="1560168"/>
            <a:ext cx="6258764" cy="5094633"/>
          </a:xfrm>
          <a:prstGeom prst="rect">
            <a:avLst/>
          </a:prstGeom>
          <a:noFill/>
          <a:ln>
            <a:noFill/>
          </a:ln>
        </p:spPr>
      </p:pic>
      <p:sp>
        <p:nvSpPr>
          <p:cNvPr id="260" name="Google Shape;260;p46"/>
          <p:cNvSpPr/>
          <p:nvPr/>
        </p:nvSpPr>
        <p:spPr>
          <a:xfrm>
            <a:off x="7827900" y="6311200"/>
            <a:ext cx="776800" cy="343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261" name="Google Shape;261;p46"/>
          <p:cNvSpPr txBox="1"/>
          <p:nvPr/>
        </p:nvSpPr>
        <p:spPr>
          <a:xfrm>
            <a:off x="7734100" y="6311200"/>
            <a:ext cx="964400" cy="9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defTabSz="1219170">
              <a:buClr>
                <a:srgbClr val="000000"/>
              </a:buClr>
            </a:pPr>
            <a:r>
              <a:rPr lang="en" sz="1200" b="1" kern="0">
                <a:solidFill>
                  <a:srgbClr val="FFFFFF"/>
                </a:solidFill>
                <a:latin typeface="Arial"/>
                <a:cs typeface="Arial"/>
                <a:sym typeface="Arial"/>
              </a:rPr>
              <a:t>censored</a:t>
            </a:r>
            <a:endParaRPr sz="1200" b="1" kern="0">
              <a:solidFill>
                <a:srgbClr val="FFFFFF"/>
              </a:solidFill>
              <a:latin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47"/>
          <p:cNvSpPr txBox="1">
            <a:spLocks noGrp="1"/>
          </p:cNvSpPr>
          <p:nvPr>
            <p:ph type="title"/>
          </p:nvPr>
        </p:nvSpPr>
        <p:spPr>
          <a:xfrm>
            <a:off x="1125900" y="563333"/>
            <a:ext cx="9337200" cy="11432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en"/>
              <a:t>...and understanding what we </a:t>
            </a:r>
            <a:r>
              <a:rPr lang="en" i="1"/>
              <a:t>want to ask </a:t>
            </a:r>
            <a:r>
              <a:rPr lang="en"/>
              <a:t>of our students is even harder. </a:t>
            </a:r>
            <a:endParaRPr/>
          </a:p>
        </p:txBody>
      </p:sp>
      <p:sp>
        <p:nvSpPr>
          <p:cNvPr id="267" name="Google Shape;267;p47"/>
          <p:cNvSpPr txBox="1">
            <a:spLocks noGrp="1"/>
          </p:cNvSpPr>
          <p:nvPr>
            <p:ph type="body" idx="1"/>
          </p:nvPr>
        </p:nvSpPr>
        <p:spPr>
          <a:xfrm>
            <a:off x="1125884" y="2147267"/>
            <a:ext cx="3009600" cy="44204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indent="0">
              <a:buNone/>
            </a:pPr>
            <a:r>
              <a:rPr lang="en"/>
              <a:t>Successful students will:</a:t>
            </a:r>
            <a:endParaRPr/>
          </a:p>
          <a:p>
            <a:pPr marL="0" indent="0">
              <a:buNone/>
            </a:pPr>
            <a:endParaRPr sz="3467" b="1"/>
          </a:p>
          <a:p>
            <a:pPr marL="0" indent="0">
              <a:buNone/>
            </a:pPr>
            <a:r>
              <a:rPr lang="en" sz="3467" b="1"/>
              <a:t>Draw</a:t>
            </a:r>
            <a:endParaRPr sz="3467" b="1"/>
          </a:p>
          <a:p>
            <a:pPr marL="0" indent="0">
              <a:buNone/>
            </a:pPr>
            <a:r>
              <a:rPr lang="en" b="1"/>
              <a:t>an owl.</a:t>
            </a:r>
            <a:endParaRPr b="1"/>
          </a:p>
        </p:txBody>
      </p:sp>
      <p:sp>
        <p:nvSpPr>
          <p:cNvPr id="268" name="Google Shape;268;p47"/>
          <p:cNvSpPr txBox="1">
            <a:spLocks noGrp="1"/>
          </p:cNvSpPr>
          <p:nvPr>
            <p:ph type="body" idx="2"/>
          </p:nvPr>
        </p:nvSpPr>
        <p:spPr>
          <a:xfrm>
            <a:off x="4289697" y="2147267"/>
            <a:ext cx="3009600" cy="44204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indent="0">
              <a:buNone/>
            </a:pPr>
            <a:r>
              <a:rPr lang="en">
                <a:solidFill>
                  <a:schemeClr val="dk1"/>
                </a:solidFill>
              </a:rPr>
              <a:t>Successful students will:</a:t>
            </a:r>
            <a:endParaRPr>
              <a:solidFill>
                <a:schemeClr val="dk1"/>
              </a:solidFill>
            </a:endParaRPr>
          </a:p>
          <a:p>
            <a:pPr marL="0" indent="0">
              <a:buNone/>
            </a:pPr>
            <a:endParaRPr sz="3467" b="1">
              <a:solidFill>
                <a:schemeClr val="dk1"/>
              </a:solidFill>
            </a:endParaRPr>
          </a:p>
          <a:p>
            <a:pPr marL="0" indent="0">
              <a:buNone/>
            </a:pPr>
            <a:r>
              <a:rPr lang="en" sz="3467" b="1">
                <a:solidFill>
                  <a:schemeClr val="dk1"/>
                </a:solidFill>
              </a:rPr>
              <a:t>Depict</a:t>
            </a:r>
            <a:endParaRPr sz="3467" b="1">
              <a:solidFill>
                <a:schemeClr val="dk1"/>
              </a:solidFill>
            </a:endParaRPr>
          </a:p>
          <a:p>
            <a:pPr marL="0" indent="0">
              <a:buNone/>
            </a:pPr>
            <a:r>
              <a:rPr lang="en" b="1">
                <a:solidFill>
                  <a:schemeClr val="dk1"/>
                </a:solidFill>
              </a:rPr>
              <a:t>an owl’s </a:t>
            </a:r>
            <a:endParaRPr b="1">
              <a:solidFill>
                <a:schemeClr val="dk1"/>
              </a:solidFill>
            </a:endParaRPr>
          </a:p>
          <a:p>
            <a:pPr marL="0" indent="0">
              <a:buNone/>
            </a:pPr>
            <a:r>
              <a:rPr lang="en" b="1">
                <a:solidFill>
                  <a:schemeClr val="dk1"/>
                </a:solidFill>
              </a:rPr>
              <a:t>physiognomy.</a:t>
            </a:r>
            <a:endParaRPr/>
          </a:p>
        </p:txBody>
      </p:sp>
      <p:sp>
        <p:nvSpPr>
          <p:cNvPr id="269" name="Google Shape;269;p47"/>
          <p:cNvSpPr txBox="1">
            <a:spLocks noGrp="1"/>
          </p:cNvSpPr>
          <p:nvPr>
            <p:ph type="body" idx="3"/>
          </p:nvPr>
        </p:nvSpPr>
        <p:spPr>
          <a:xfrm>
            <a:off x="7453512" y="2147267"/>
            <a:ext cx="3009600" cy="44204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indent="0">
              <a:buNone/>
            </a:pPr>
            <a:r>
              <a:rPr lang="en">
                <a:solidFill>
                  <a:schemeClr val="dk1"/>
                </a:solidFill>
              </a:rPr>
              <a:t>Successful students will:</a:t>
            </a:r>
            <a:endParaRPr>
              <a:solidFill>
                <a:schemeClr val="dk1"/>
              </a:solidFill>
            </a:endParaRPr>
          </a:p>
          <a:p>
            <a:pPr marL="0" indent="0">
              <a:buNone/>
            </a:pPr>
            <a:endParaRPr sz="3467" b="1">
              <a:solidFill>
                <a:schemeClr val="dk1"/>
              </a:solidFill>
            </a:endParaRPr>
          </a:p>
          <a:p>
            <a:pPr marL="0" indent="0">
              <a:buNone/>
            </a:pPr>
            <a:r>
              <a:rPr lang="en" sz="3467" b="1">
                <a:solidFill>
                  <a:schemeClr val="dk1"/>
                </a:solidFill>
              </a:rPr>
              <a:t>Create (?)</a:t>
            </a:r>
            <a:endParaRPr sz="3467" b="1">
              <a:solidFill>
                <a:schemeClr val="dk1"/>
              </a:solidFill>
            </a:endParaRPr>
          </a:p>
          <a:p>
            <a:pPr marL="0" indent="0">
              <a:buNone/>
            </a:pPr>
            <a:r>
              <a:rPr lang="en" b="1">
                <a:solidFill>
                  <a:schemeClr val="dk1"/>
                </a:solidFill>
              </a:rPr>
              <a:t>an owl.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270" name="Google Shape;270;p47"/>
          <p:cNvSpPr txBox="1"/>
          <p:nvPr/>
        </p:nvSpPr>
        <p:spPr>
          <a:xfrm>
            <a:off x="1125900" y="5424533"/>
            <a:ext cx="9337200" cy="11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defTabSz="1219170">
              <a:buClr>
                <a:srgbClr val="000000"/>
              </a:buClr>
            </a:pPr>
            <a:r>
              <a:rPr lang="en" sz="1867" kern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Which of these more accurately, and meaningfully, describes the activity?</a:t>
            </a:r>
            <a:endParaRPr sz="1867" kern="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defTabSz="1219170">
              <a:buClr>
                <a:srgbClr val="000000"/>
              </a:buClr>
            </a:pPr>
            <a:r>
              <a:rPr lang="en" sz="1867" kern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Which of these, if any, are actually what we want students to be able to do?</a:t>
            </a:r>
            <a:endParaRPr sz="1867" kern="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p48"/>
          <p:cNvSpPr txBox="1">
            <a:spLocks noGrp="1"/>
          </p:cNvSpPr>
          <p:nvPr>
            <p:ph type="title"/>
          </p:nvPr>
        </p:nvSpPr>
        <p:spPr>
          <a:xfrm>
            <a:off x="1125900" y="563333"/>
            <a:ext cx="9801200" cy="11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2133"/>
              </a:spcAft>
              <a:buClr>
                <a:schemeClr val="dk1"/>
              </a:buClr>
              <a:buSzPts val="1100"/>
            </a:pPr>
            <a:r>
              <a:rPr lang="en" sz="4400" b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So, some example instructions</a:t>
            </a:r>
            <a:endParaRPr sz="4800">
              <a:solidFill>
                <a:srgbClr val="5BBD5C"/>
              </a:solidFill>
            </a:endParaRPr>
          </a:p>
        </p:txBody>
      </p:sp>
      <p:sp>
        <p:nvSpPr>
          <p:cNvPr id="276" name="Google Shape;276;p48"/>
          <p:cNvSpPr txBox="1"/>
          <p:nvPr/>
        </p:nvSpPr>
        <p:spPr>
          <a:xfrm>
            <a:off x="858600" y="1764100"/>
            <a:ext cx="10474800" cy="14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defTabSz="1219170">
              <a:buClr>
                <a:srgbClr val="000000"/>
              </a:buClr>
            </a:pPr>
            <a:r>
              <a:rPr lang="en" sz="2400" kern="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If you have a piece of paper handy and are feeling antsy, follow the link below to instructions for folding paper shuttle. You are free to fold the paper shuttle while I continue my presentation (if you are comfortable doing so).</a:t>
            </a:r>
            <a:endParaRPr sz="2667" kern="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77" name="Google Shape;277;p48"/>
          <p:cNvSpPr txBox="1"/>
          <p:nvPr/>
        </p:nvSpPr>
        <p:spPr>
          <a:xfrm>
            <a:off x="2277067" y="3281667"/>
            <a:ext cx="7072400" cy="9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defTabSz="1219170">
              <a:buClr>
                <a:srgbClr val="000000"/>
              </a:buClr>
            </a:pPr>
            <a:r>
              <a:rPr lang="en" sz="4133" b="1" u="sng" kern="0">
                <a:solidFill>
                  <a:srgbClr val="1155CC"/>
                </a:solidFill>
                <a:latin typeface="Open Sans"/>
                <a:ea typeface="Open Sans"/>
                <a:cs typeface="Open Sans"/>
                <a:sym typeface="Open Sans"/>
                <a:hlinkClick r:id="rId3"/>
              </a:rPr>
              <a:t>CLICK FOR INSTRUCTIONS</a:t>
            </a:r>
            <a:endParaRPr sz="4133" b="1" kern="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278" name="Google Shape;278;p4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907000" y="4277700"/>
            <a:ext cx="3812549" cy="226993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49"/>
          <p:cNvSpPr txBox="1">
            <a:spLocks noGrp="1"/>
          </p:cNvSpPr>
          <p:nvPr>
            <p:ph type="title"/>
          </p:nvPr>
        </p:nvSpPr>
        <p:spPr>
          <a:xfrm>
            <a:off x="1125900" y="514167"/>
            <a:ext cx="8755600" cy="11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>
              <a:buSzPts val="1100"/>
            </a:pPr>
            <a:r>
              <a:rPr lang="en" sz="5067" b="0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rPr>
              <a:t>Distance Education</a:t>
            </a:r>
            <a:endParaRPr sz="2667" b="0">
              <a:solidFill>
                <a:schemeClr val="dk1"/>
              </a:solidFill>
              <a:latin typeface="Impact"/>
              <a:ea typeface="Impact"/>
              <a:cs typeface="Impact"/>
              <a:sym typeface="Impact"/>
            </a:endParaRPr>
          </a:p>
          <a:p>
            <a:pPr>
              <a:buClr>
                <a:schemeClr val="dk1"/>
              </a:buClr>
              <a:buSzPts val="1100"/>
            </a:pPr>
            <a:endParaRPr sz="4267" b="0">
              <a:solidFill>
                <a:schemeClr val="dk1"/>
              </a:solidFill>
              <a:latin typeface="Impact"/>
              <a:ea typeface="Impact"/>
              <a:cs typeface="Impact"/>
              <a:sym typeface="Impact"/>
            </a:endParaRPr>
          </a:p>
          <a:p>
            <a:endParaRPr/>
          </a:p>
        </p:txBody>
      </p:sp>
      <p:sp>
        <p:nvSpPr>
          <p:cNvPr id="284" name="Google Shape;284;p49"/>
          <p:cNvSpPr txBox="1">
            <a:spLocks noGrp="1"/>
          </p:cNvSpPr>
          <p:nvPr>
            <p:ph type="body" idx="1"/>
          </p:nvPr>
        </p:nvSpPr>
        <p:spPr>
          <a:xfrm>
            <a:off x="1125900" y="2115100"/>
            <a:ext cx="7962000" cy="419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endParaRPr/>
          </a:p>
          <a:p>
            <a:pPr marL="0" indent="0">
              <a:buNone/>
            </a:pPr>
            <a:endParaRPr/>
          </a:p>
          <a:p>
            <a:pPr marL="0" indent="0">
              <a:buNone/>
            </a:pPr>
            <a:r>
              <a:rPr lang="en"/>
              <a:t> </a:t>
            </a:r>
            <a:endParaRPr/>
          </a:p>
        </p:txBody>
      </p:sp>
      <p:sp>
        <p:nvSpPr>
          <p:cNvPr id="285" name="Google Shape;285;p49"/>
          <p:cNvSpPr/>
          <p:nvPr/>
        </p:nvSpPr>
        <p:spPr>
          <a:xfrm rot="714415">
            <a:off x="1354419" y="1881046"/>
            <a:ext cx="11640045" cy="4415444"/>
          </a:xfrm>
          <a:prstGeom prst="ellipse">
            <a:avLst/>
          </a:prstGeom>
          <a:noFill/>
          <a:ln w="76200" cap="flat" cmpd="sng">
            <a:solidFill>
              <a:srgbClr val="0B539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286" name="Google Shape;286;p49"/>
          <p:cNvSpPr/>
          <p:nvPr/>
        </p:nvSpPr>
        <p:spPr>
          <a:xfrm rot="3931178">
            <a:off x="1660759" y="2973660"/>
            <a:ext cx="5625735" cy="4045305"/>
          </a:xfrm>
          <a:prstGeom prst="ellipse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287" name="Google Shape;287;p49"/>
          <p:cNvSpPr/>
          <p:nvPr/>
        </p:nvSpPr>
        <p:spPr>
          <a:xfrm rot="3931178">
            <a:off x="1660759" y="2973660"/>
            <a:ext cx="5625735" cy="4045305"/>
          </a:xfrm>
          <a:prstGeom prst="ellipse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288" name="Google Shape;288;p49"/>
          <p:cNvSpPr/>
          <p:nvPr/>
        </p:nvSpPr>
        <p:spPr>
          <a:xfrm>
            <a:off x="2571767" y="2745867"/>
            <a:ext cx="1968800" cy="1968800"/>
          </a:xfrm>
          <a:prstGeom prst="ellipse">
            <a:avLst/>
          </a:prstGeom>
          <a:solidFill>
            <a:srgbClr val="FFFF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289" name="Google Shape;289;p49"/>
          <p:cNvSpPr/>
          <p:nvPr/>
        </p:nvSpPr>
        <p:spPr>
          <a:xfrm>
            <a:off x="9992267" y="2375933"/>
            <a:ext cx="1286000" cy="1286000"/>
          </a:xfrm>
          <a:prstGeom prst="ellipse">
            <a:avLst/>
          </a:prstGeom>
          <a:solidFill>
            <a:srgbClr val="0B5394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290" name="Google Shape;290;p49"/>
          <p:cNvSpPr txBox="1"/>
          <p:nvPr/>
        </p:nvSpPr>
        <p:spPr>
          <a:xfrm>
            <a:off x="10355233" y="2635867"/>
            <a:ext cx="694000" cy="9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defTabSz="1219170">
              <a:buClr>
                <a:srgbClr val="000000"/>
              </a:buClr>
            </a:pPr>
            <a:r>
              <a:rPr lang="en" sz="3067" b="1" kern="0">
                <a:solidFill>
                  <a:srgbClr val="FFFFFF"/>
                </a:solidFill>
                <a:latin typeface="Arial"/>
                <a:cs typeface="Arial"/>
                <a:sym typeface="Arial"/>
              </a:rPr>
              <a:t>ID</a:t>
            </a:r>
            <a:endParaRPr sz="3067" b="1" kern="0">
              <a:solidFill>
                <a:srgbClr val="FFFFFF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291" name="Google Shape;291;p49"/>
          <p:cNvSpPr/>
          <p:nvPr/>
        </p:nvSpPr>
        <p:spPr>
          <a:xfrm>
            <a:off x="2769956" y="6225684"/>
            <a:ext cx="506000" cy="506000"/>
          </a:xfrm>
          <a:prstGeom prst="ellipse">
            <a:avLst/>
          </a:prstGeom>
          <a:solidFill>
            <a:srgbClr val="000000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292" name="Google Shape;292;p49"/>
          <p:cNvSpPr txBox="1"/>
          <p:nvPr/>
        </p:nvSpPr>
        <p:spPr>
          <a:xfrm>
            <a:off x="9362500" y="4409867"/>
            <a:ext cx="2791600" cy="9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defTabSz="1219170">
              <a:buClr>
                <a:srgbClr val="000000"/>
              </a:buClr>
              <a:buSzPts val="1100"/>
            </a:pPr>
            <a:r>
              <a:rPr lang="en" sz="2667" kern="0">
                <a:solidFill>
                  <a:srgbClr val="000000"/>
                </a:solidFill>
                <a:latin typeface="Impact"/>
                <a:ea typeface="Impact"/>
                <a:cs typeface="Impact"/>
                <a:sym typeface="Impact"/>
              </a:rPr>
              <a:t>(as an astrological system)</a:t>
            </a:r>
            <a:endParaRPr sz="1867" kern="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93" name="Google Shape;293;p49"/>
          <p:cNvSpPr/>
          <p:nvPr/>
        </p:nvSpPr>
        <p:spPr>
          <a:xfrm rot="-1246037">
            <a:off x="1825364" y="1303466"/>
            <a:ext cx="7885537" cy="4144503"/>
          </a:xfrm>
          <a:prstGeom prst="ellipse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294" name="Google Shape;294;p49"/>
          <p:cNvSpPr/>
          <p:nvPr/>
        </p:nvSpPr>
        <p:spPr>
          <a:xfrm>
            <a:off x="8093156" y="4004967"/>
            <a:ext cx="506000" cy="506000"/>
          </a:xfrm>
          <a:prstGeom prst="ellipse">
            <a:avLst/>
          </a:prstGeom>
          <a:solidFill>
            <a:srgbClr val="000000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300"/>
                                        <p:tgtEl>
                                          <p:spTgt spid="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p50"/>
          <p:cNvSpPr txBox="1">
            <a:spLocks noGrp="1"/>
          </p:cNvSpPr>
          <p:nvPr>
            <p:ph type="ctrTitle" idx="4294967295"/>
          </p:nvPr>
        </p:nvSpPr>
        <p:spPr>
          <a:xfrm>
            <a:off x="246000" y="916733"/>
            <a:ext cx="11946000" cy="15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en" sz="4133">
                <a:solidFill>
                  <a:srgbClr val="FFFFFF"/>
                </a:solidFill>
              </a:rPr>
              <a:t>Core Priorities - </a:t>
            </a:r>
            <a:endParaRPr sz="4133">
              <a:solidFill>
                <a:srgbClr val="FFFFFF"/>
              </a:solidFill>
            </a:endParaRPr>
          </a:p>
          <a:p>
            <a:r>
              <a:rPr lang="en" sz="4133">
                <a:solidFill>
                  <a:srgbClr val="FFFFFF"/>
                </a:solidFill>
              </a:rPr>
              <a:t>Managing Course Standards</a:t>
            </a:r>
            <a:endParaRPr sz="4133">
              <a:solidFill>
                <a:srgbClr val="FFFFFF"/>
              </a:solidFill>
            </a:endParaRPr>
          </a:p>
          <a:p>
            <a:endParaRPr sz="4133">
              <a:solidFill>
                <a:srgbClr val="FFFFFF"/>
              </a:solidFill>
            </a:endParaRPr>
          </a:p>
        </p:txBody>
      </p:sp>
      <p:sp>
        <p:nvSpPr>
          <p:cNvPr id="300" name="Google Shape;300;p50"/>
          <p:cNvSpPr txBox="1">
            <a:spLocks noGrp="1"/>
          </p:cNvSpPr>
          <p:nvPr>
            <p:ph type="subTitle" idx="4294967295"/>
          </p:nvPr>
        </p:nvSpPr>
        <p:spPr>
          <a:xfrm>
            <a:off x="906567" y="3724667"/>
            <a:ext cx="4674800" cy="22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609585" indent="-457189">
              <a:lnSpc>
                <a:spcPct val="150000"/>
              </a:lnSpc>
              <a:spcBef>
                <a:spcPts val="0"/>
              </a:spcBef>
              <a:buClr>
                <a:srgbClr val="595959"/>
              </a:buClr>
              <a:buFont typeface="Arial"/>
              <a:buChar char="●"/>
            </a:pPr>
            <a:r>
              <a:rPr lang="en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Engagement</a:t>
            </a:r>
            <a:endParaRPr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609585" indent="-457189">
              <a:lnSpc>
                <a:spcPct val="150000"/>
              </a:lnSpc>
              <a:spcBef>
                <a:spcPts val="0"/>
              </a:spcBef>
              <a:buClr>
                <a:srgbClr val="595959"/>
              </a:buClr>
              <a:buFont typeface="Arial"/>
              <a:buChar char="●"/>
            </a:pPr>
            <a:r>
              <a:rPr lang="en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Clarity</a:t>
            </a:r>
            <a:endParaRPr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609585" indent="-457189">
              <a:lnSpc>
                <a:spcPct val="150000"/>
              </a:lnSpc>
              <a:spcBef>
                <a:spcPts val="0"/>
              </a:spcBef>
              <a:buClr>
                <a:srgbClr val="595959"/>
              </a:buClr>
              <a:buFont typeface="Arial"/>
              <a:buChar char="●"/>
            </a:pPr>
            <a:r>
              <a:rPr lang="en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Accessibility</a:t>
            </a:r>
            <a:endParaRPr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609585" indent="-457189">
              <a:lnSpc>
                <a:spcPct val="150000"/>
              </a:lnSpc>
              <a:spcBef>
                <a:spcPts val="0"/>
              </a:spcBef>
              <a:buClr>
                <a:srgbClr val="595959"/>
              </a:buClr>
              <a:buFont typeface="Arial"/>
              <a:buChar char="●"/>
            </a:pPr>
            <a:r>
              <a:rPr lang="en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Alignment</a:t>
            </a:r>
            <a:endParaRPr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609585" indent="-457189">
              <a:lnSpc>
                <a:spcPct val="150000"/>
              </a:lnSpc>
              <a:spcBef>
                <a:spcPts val="0"/>
              </a:spcBef>
              <a:buClr>
                <a:srgbClr val="595959"/>
              </a:buClr>
              <a:buFont typeface="Arial"/>
              <a:buChar char="●"/>
            </a:pPr>
            <a:r>
              <a:rPr lang="en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Experientiality</a:t>
            </a:r>
            <a:endParaRPr sz="2400" b="1"/>
          </a:p>
        </p:txBody>
      </p:sp>
      <p:grpSp>
        <p:nvGrpSpPr>
          <p:cNvPr id="301" name="Google Shape;301;p50"/>
          <p:cNvGrpSpPr/>
          <p:nvPr/>
        </p:nvGrpSpPr>
        <p:grpSpPr>
          <a:xfrm>
            <a:off x="10153558" y="844237"/>
            <a:ext cx="1407373" cy="1407460"/>
            <a:chOff x="6643075" y="3664250"/>
            <a:chExt cx="407950" cy="407975"/>
          </a:xfrm>
        </p:grpSpPr>
        <p:sp>
          <p:nvSpPr>
            <p:cNvPr id="302" name="Google Shape;302;p50"/>
            <p:cNvSpPr/>
            <p:nvPr/>
          </p:nvSpPr>
          <p:spPr>
            <a:xfrm>
              <a:off x="6794075" y="3815250"/>
              <a:ext cx="211300" cy="211300"/>
            </a:xfrm>
            <a:custGeom>
              <a:avLst/>
              <a:gdLst/>
              <a:ahLst/>
              <a:cxnLst/>
              <a:rect l="l" t="t" r="r" b="b"/>
              <a:pathLst>
                <a:path w="8452" h="8452" fill="none" extrusionOk="0">
                  <a:moveTo>
                    <a:pt x="0" y="8135"/>
                  </a:moveTo>
                  <a:lnTo>
                    <a:pt x="0" y="8135"/>
                  </a:lnTo>
                  <a:lnTo>
                    <a:pt x="438" y="8257"/>
                  </a:lnTo>
                  <a:lnTo>
                    <a:pt x="852" y="8354"/>
                  </a:lnTo>
                  <a:lnTo>
                    <a:pt x="1291" y="8403"/>
                  </a:lnTo>
                  <a:lnTo>
                    <a:pt x="1729" y="8452"/>
                  </a:lnTo>
                  <a:lnTo>
                    <a:pt x="2168" y="8452"/>
                  </a:lnTo>
                  <a:lnTo>
                    <a:pt x="2606" y="8427"/>
                  </a:lnTo>
                  <a:lnTo>
                    <a:pt x="3020" y="8378"/>
                  </a:lnTo>
                  <a:lnTo>
                    <a:pt x="3458" y="8281"/>
                  </a:lnTo>
                  <a:lnTo>
                    <a:pt x="3872" y="8184"/>
                  </a:lnTo>
                  <a:lnTo>
                    <a:pt x="4311" y="8037"/>
                  </a:lnTo>
                  <a:lnTo>
                    <a:pt x="4701" y="7867"/>
                  </a:lnTo>
                  <a:lnTo>
                    <a:pt x="5115" y="7672"/>
                  </a:lnTo>
                  <a:lnTo>
                    <a:pt x="5504" y="7429"/>
                  </a:lnTo>
                  <a:lnTo>
                    <a:pt x="5870" y="7185"/>
                  </a:lnTo>
                  <a:lnTo>
                    <a:pt x="6235" y="6893"/>
                  </a:lnTo>
                  <a:lnTo>
                    <a:pt x="6576" y="6576"/>
                  </a:lnTo>
                  <a:lnTo>
                    <a:pt x="6576" y="6576"/>
                  </a:lnTo>
                  <a:lnTo>
                    <a:pt x="6892" y="6235"/>
                  </a:lnTo>
                  <a:lnTo>
                    <a:pt x="7185" y="5870"/>
                  </a:lnTo>
                  <a:lnTo>
                    <a:pt x="7428" y="5505"/>
                  </a:lnTo>
                  <a:lnTo>
                    <a:pt x="7672" y="5115"/>
                  </a:lnTo>
                  <a:lnTo>
                    <a:pt x="7867" y="4701"/>
                  </a:lnTo>
                  <a:lnTo>
                    <a:pt x="8037" y="4311"/>
                  </a:lnTo>
                  <a:lnTo>
                    <a:pt x="8183" y="3873"/>
                  </a:lnTo>
                  <a:lnTo>
                    <a:pt x="8281" y="3459"/>
                  </a:lnTo>
                  <a:lnTo>
                    <a:pt x="8378" y="3020"/>
                  </a:lnTo>
                  <a:lnTo>
                    <a:pt x="8427" y="2606"/>
                  </a:lnTo>
                  <a:lnTo>
                    <a:pt x="8451" y="2168"/>
                  </a:lnTo>
                  <a:lnTo>
                    <a:pt x="8451" y="1730"/>
                  </a:lnTo>
                  <a:lnTo>
                    <a:pt x="8402" y="1291"/>
                  </a:lnTo>
                  <a:lnTo>
                    <a:pt x="8354" y="853"/>
                  </a:lnTo>
                  <a:lnTo>
                    <a:pt x="8256" y="439"/>
                  </a:lnTo>
                  <a:lnTo>
                    <a:pt x="8135" y="0"/>
                  </a:lnTo>
                </a:path>
              </a:pathLst>
            </a:custGeom>
            <a:noFill/>
            <a:ln w="285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1400"/>
              </a:pPr>
              <a:endParaRPr sz="1867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3" name="Google Shape;303;p50"/>
            <p:cNvSpPr/>
            <p:nvPr/>
          </p:nvSpPr>
          <p:spPr>
            <a:xfrm>
              <a:off x="6643075" y="3664250"/>
              <a:ext cx="407950" cy="407975"/>
            </a:xfrm>
            <a:custGeom>
              <a:avLst/>
              <a:gdLst/>
              <a:ahLst/>
              <a:cxnLst/>
              <a:rect l="l" t="t" r="r" b="b"/>
              <a:pathLst>
                <a:path w="16318" h="16319" fill="none" extrusionOk="0">
                  <a:moveTo>
                    <a:pt x="16074" y="244"/>
                  </a:moveTo>
                  <a:lnTo>
                    <a:pt x="16074" y="244"/>
                  </a:lnTo>
                  <a:lnTo>
                    <a:pt x="15928" y="122"/>
                  </a:lnTo>
                  <a:lnTo>
                    <a:pt x="15758" y="49"/>
                  </a:lnTo>
                  <a:lnTo>
                    <a:pt x="15538" y="0"/>
                  </a:lnTo>
                  <a:lnTo>
                    <a:pt x="15319" y="0"/>
                  </a:lnTo>
                  <a:lnTo>
                    <a:pt x="15051" y="25"/>
                  </a:lnTo>
                  <a:lnTo>
                    <a:pt x="14759" y="73"/>
                  </a:lnTo>
                  <a:lnTo>
                    <a:pt x="14442" y="171"/>
                  </a:lnTo>
                  <a:lnTo>
                    <a:pt x="14102" y="293"/>
                  </a:lnTo>
                  <a:lnTo>
                    <a:pt x="13736" y="439"/>
                  </a:lnTo>
                  <a:lnTo>
                    <a:pt x="13347" y="609"/>
                  </a:lnTo>
                  <a:lnTo>
                    <a:pt x="12957" y="828"/>
                  </a:lnTo>
                  <a:lnTo>
                    <a:pt x="12543" y="1048"/>
                  </a:lnTo>
                  <a:lnTo>
                    <a:pt x="11666" y="1608"/>
                  </a:lnTo>
                  <a:lnTo>
                    <a:pt x="10716" y="2265"/>
                  </a:lnTo>
                  <a:lnTo>
                    <a:pt x="10716" y="2265"/>
                  </a:lnTo>
                  <a:lnTo>
                    <a:pt x="10278" y="2095"/>
                  </a:lnTo>
                  <a:lnTo>
                    <a:pt x="9815" y="1949"/>
                  </a:lnTo>
                  <a:lnTo>
                    <a:pt x="9352" y="1851"/>
                  </a:lnTo>
                  <a:lnTo>
                    <a:pt x="8890" y="1778"/>
                  </a:lnTo>
                  <a:lnTo>
                    <a:pt x="8427" y="1730"/>
                  </a:lnTo>
                  <a:lnTo>
                    <a:pt x="7940" y="1730"/>
                  </a:lnTo>
                  <a:lnTo>
                    <a:pt x="7477" y="1778"/>
                  </a:lnTo>
                  <a:lnTo>
                    <a:pt x="7014" y="1827"/>
                  </a:lnTo>
                  <a:lnTo>
                    <a:pt x="6551" y="1924"/>
                  </a:lnTo>
                  <a:lnTo>
                    <a:pt x="6089" y="2070"/>
                  </a:lnTo>
                  <a:lnTo>
                    <a:pt x="5650" y="2241"/>
                  </a:lnTo>
                  <a:lnTo>
                    <a:pt x="5212" y="2436"/>
                  </a:lnTo>
                  <a:lnTo>
                    <a:pt x="4774" y="2679"/>
                  </a:lnTo>
                  <a:lnTo>
                    <a:pt x="4384" y="2972"/>
                  </a:lnTo>
                  <a:lnTo>
                    <a:pt x="3994" y="3264"/>
                  </a:lnTo>
                  <a:lnTo>
                    <a:pt x="3605" y="3605"/>
                  </a:lnTo>
                  <a:lnTo>
                    <a:pt x="3605" y="3605"/>
                  </a:lnTo>
                  <a:lnTo>
                    <a:pt x="3264" y="3995"/>
                  </a:lnTo>
                  <a:lnTo>
                    <a:pt x="2971" y="4384"/>
                  </a:lnTo>
                  <a:lnTo>
                    <a:pt x="2679" y="4774"/>
                  </a:lnTo>
                  <a:lnTo>
                    <a:pt x="2436" y="5212"/>
                  </a:lnTo>
                  <a:lnTo>
                    <a:pt x="2241" y="5651"/>
                  </a:lnTo>
                  <a:lnTo>
                    <a:pt x="2070" y="6089"/>
                  </a:lnTo>
                  <a:lnTo>
                    <a:pt x="1924" y="6552"/>
                  </a:lnTo>
                  <a:lnTo>
                    <a:pt x="1827" y="7015"/>
                  </a:lnTo>
                  <a:lnTo>
                    <a:pt x="1778" y="7477"/>
                  </a:lnTo>
                  <a:lnTo>
                    <a:pt x="1729" y="7940"/>
                  </a:lnTo>
                  <a:lnTo>
                    <a:pt x="1729" y="8427"/>
                  </a:lnTo>
                  <a:lnTo>
                    <a:pt x="1778" y="8890"/>
                  </a:lnTo>
                  <a:lnTo>
                    <a:pt x="1851" y="9353"/>
                  </a:lnTo>
                  <a:lnTo>
                    <a:pt x="1948" y="9815"/>
                  </a:lnTo>
                  <a:lnTo>
                    <a:pt x="2095" y="10278"/>
                  </a:lnTo>
                  <a:lnTo>
                    <a:pt x="2265" y="10716"/>
                  </a:lnTo>
                  <a:lnTo>
                    <a:pt x="2265" y="10716"/>
                  </a:lnTo>
                  <a:lnTo>
                    <a:pt x="1607" y="11666"/>
                  </a:lnTo>
                  <a:lnTo>
                    <a:pt x="1047" y="12543"/>
                  </a:lnTo>
                  <a:lnTo>
                    <a:pt x="828" y="12957"/>
                  </a:lnTo>
                  <a:lnTo>
                    <a:pt x="609" y="13347"/>
                  </a:lnTo>
                  <a:lnTo>
                    <a:pt x="438" y="13737"/>
                  </a:lnTo>
                  <a:lnTo>
                    <a:pt x="292" y="14102"/>
                  </a:lnTo>
                  <a:lnTo>
                    <a:pt x="170" y="14443"/>
                  </a:lnTo>
                  <a:lnTo>
                    <a:pt x="73" y="14759"/>
                  </a:lnTo>
                  <a:lnTo>
                    <a:pt x="24" y="15052"/>
                  </a:lnTo>
                  <a:lnTo>
                    <a:pt x="0" y="15320"/>
                  </a:lnTo>
                  <a:lnTo>
                    <a:pt x="0" y="15539"/>
                  </a:lnTo>
                  <a:lnTo>
                    <a:pt x="49" y="15758"/>
                  </a:lnTo>
                  <a:lnTo>
                    <a:pt x="122" y="15928"/>
                  </a:lnTo>
                  <a:lnTo>
                    <a:pt x="244" y="16075"/>
                  </a:lnTo>
                  <a:lnTo>
                    <a:pt x="244" y="16075"/>
                  </a:lnTo>
                  <a:lnTo>
                    <a:pt x="341" y="16172"/>
                  </a:lnTo>
                  <a:lnTo>
                    <a:pt x="487" y="16245"/>
                  </a:lnTo>
                  <a:lnTo>
                    <a:pt x="633" y="16294"/>
                  </a:lnTo>
                  <a:lnTo>
                    <a:pt x="804" y="16318"/>
                  </a:lnTo>
                  <a:lnTo>
                    <a:pt x="974" y="16318"/>
                  </a:lnTo>
                  <a:lnTo>
                    <a:pt x="1169" y="16318"/>
                  </a:lnTo>
                  <a:lnTo>
                    <a:pt x="1388" y="16269"/>
                  </a:lnTo>
                  <a:lnTo>
                    <a:pt x="1632" y="16221"/>
                  </a:lnTo>
                  <a:lnTo>
                    <a:pt x="2143" y="16075"/>
                  </a:lnTo>
                  <a:lnTo>
                    <a:pt x="2703" y="15831"/>
                  </a:lnTo>
                  <a:lnTo>
                    <a:pt x="3312" y="15539"/>
                  </a:lnTo>
                  <a:lnTo>
                    <a:pt x="3946" y="15149"/>
                  </a:lnTo>
                  <a:lnTo>
                    <a:pt x="4652" y="14711"/>
                  </a:lnTo>
                  <a:lnTo>
                    <a:pt x="5358" y="14224"/>
                  </a:lnTo>
                  <a:lnTo>
                    <a:pt x="6113" y="13663"/>
                  </a:lnTo>
                  <a:lnTo>
                    <a:pt x="6892" y="13055"/>
                  </a:lnTo>
                  <a:lnTo>
                    <a:pt x="7696" y="12397"/>
                  </a:lnTo>
                  <a:lnTo>
                    <a:pt x="8500" y="11691"/>
                  </a:lnTo>
                  <a:lnTo>
                    <a:pt x="9304" y="10936"/>
                  </a:lnTo>
                  <a:lnTo>
                    <a:pt x="10132" y="10132"/>
                  </a:lnTo>
                  <a:lnTo>
                    <a:pt x="10132" y="10132"/>
                  </a:lnTo>
                  <a:lnTo>
                    <a:pt x="10935" y="9304"/>
                  </a:lnTo>
                  <a:lnTo>
                    <a:pt x="11690" y="8500"/>
                  </a:lnTo>
                  <a:lnTo>
                    <a:pt x="12397" y="7696"/>
                  </a:lnTo>
                  <a:lnTo>
                    <a:pt x="13054" y="6893"/>
                  </a:lnTo>
                  <a:lnTo>
                    <a:pt x="13663" y="6113"/>
                  </a:lnTo>
                  <a:lnTo>
                    <a:pt x="14223" y="5358"/>
                  </a:lnTo>
                  <a:lnTo>
                    <a:pt x="14710" y="4652"/>
                  </a:lnTo>
                  <a:lnTo>
                    <a:pt x="15149" y="3946"/>
                  </a:lnTo>
                  <a:lnTo>
                    <a:pt x="15538" y="3313"/>
                  </a:lnTo>
                  <a:lnTo>
                    <a:pt x="15831" y="2704"/>
                  </a:lnTo>
                  <a:lnTo>
                    <a:pt x="16074" y="2144"/>
                  </a:lnTo>
                  <a:lnTo>
                    <a:pt x="16220" y="1632"/>
                  </a:lnTo>
                  <a:lnTo>
                    <a:pt x="16269" y="1389"/>
                  </a:lnTo>
                  <a:lnTo>
                    <a:pt x="16318" y="1169"/>
                  </a:lnTo>
                  <a:lnTo>
                    <a:pt x="16318" y="975"/>
                  </a:lnTo>
                  <a:lnTo>
                    <a:pt x="16318" y="804"/>
                  </a:lnTo>
                  <a:lnTo>
                    <a:pt x="16293" y="634"/>
                  </a:lnTo>
                  <a:lnTo>
                    <a:pt x="16245" y="487"/>
                  </a:lnTo>
                  <a:lnTo>
                    <a:pt x="16172" y="341"/>
                  </a:lnTo>
                  <a:lnTo>
                    <a:pt x="16074" y="244"/>
                  </a:lnTo>
                  <a:lnTo>
                    <a:pt x="16074" y="244"/>
                  </a:lnTo>
                  <a:close/>
                  <a:moveTo>
                    <a:pt x="1827" y="13810"/>
                  </a:moveTo>
                  <a:lnTo>
                    <a:pt x="1827" y="13810"/>
                  </a:lnTo>
                  <a:lnTo>
                    <a:pt x="1754" y="13737"/>
                  </a:lnTo>
                  <a:lnTo>
                    <a:pt x="1729" y="13639"/>
                  </a:lnTo>
                  <a:lnTo>
                    <a:pt x="1681" y="13542"/>
                  </a:lnTo>
                  <a:lnTo>
                    <a:pt x="1681" y="13444"/>
                  </a:lnTo>
                  <a:lnTo>
                    <a:pt x="1681" y="13176"/>
                  </a:lnTo>
                  <a:lnTo>
                    <a:pt x="1754" y="12884"/>
                  </a:lnTo>
                  <a:lnTo>
                    <a:pt x="1875" y="12519"/>
                  </a:lnTo>
                  <a:lnTo>
                    <a:pt x="2046" y="12153"/>
                  </a:lnTo>
                  <a:lnTo>
                    <a:pt x="2265" y="11715"/>
                  </a:lnTo>
                  <a:lnTo>
                    <a:pt x="2533" y="11277"/>
                  </a:lnTo>
                  <a:lnTo>
                    <a:pt x="2533" y="11277"/>
                  </a:lnTo>
                  <a:lnTo>
                    <a:pt x="2752" y="11642"/>
                  </a:lnTo>
                  <a:lnTo>
                    <a:pt x="3020" y="12007"/>
                  </a:lnTo>
                  <a:lnTo>
                    <a:pt x="3288" y="12373"/>
                  </a:lnTo>
                  <a:lnTo>
                    <a:pt x="3605" y="12714"/>
                  </a:lnTo>
                  <a:lnTo>
                    <a:pt x="3605" y="12714"/>
                  </a:lnTo>
                  <a:lnTo>
                    <a:pt x="3897" y="12957"/>
                  </a:lnTo>
                  <a:lnTo>
                    <a:pt x="4165" y="13201"/>
                  </a:lnTo>
                  <a:lnTo>
                    <a:pt x="4165" y="13201"/>
                  </a:lnTo>
                  <a:lnTo>
                    <a:pt x="3751" y="13444"/>
                  </a:lnTo>
                  <a:lnTo>
                    <a:pt x="3361" y="13639"/>
                  </a:lnTo>
                  <a:lnTo>
                    <a:pt x="3020" y="13785"/>
                  </a:lnTo>
                  <a:lnTo>
                    <a:pt x="2679" y="13883"/>
                  </a:lnTo>
                  <a:lnTo>
                    <a:pt x="2411" y="13956"/>
                  </a:lnTo>
                  <a:lnTo>
                    <a:pt x="2168" y="13956"/>
                  </a:lnTo>
                  <a:lnTo>
                    <a:pt x="2070" y="13931"/>
                  </a:lnTo>
                  <a:lnTo>
                    <a:pt x="1973" y="13907"/>
                  </a:lnTo>
                  <a:lnTo>
                    <a:pt x="1900" y="13858"/>
                  </a:lnTo>
                  <a:lnTo>
                    <a:pt x="1827" y="13810"/>
                  </a:lnTo>
                  <a:lnTo>
                    <a:pt x="1827" y="13810"/>
                  </a:lnTo>
                  <a:close/>
                  <a:moveTo>
                    <a:pt x="8159" y="4482"/>
                  </a:moveTo>
                  <a:lnTo>
                    <a:pt x="8159" y="4482"/>
                  </a:lnTo>
                  <a:lnTo>
                    <a:pt x="8037" y="4482"/>
                  </a:lnTo>
                  <a:lnTo>
                    <a:pt x="7940" y="4433"/>
                  </a:lnTo>
                  <a:lnTo>
                    <a:pt x="7842" y="4384"/>
                  </a:lnTo>
                  <a:lnTo>
                    <a:pt x="7745" y="4311"/>
                  </a:lnTo>
                  <a:lnTo>
                    <a:pt x="7672" y="4238"/>
                  </a:lnTo>
                  <a:lnTo>
                    <a:pt x="7623" y="4141"/>
                  </a:lnTo>
                  <a:lnTo>
                    <a:pt x="7574" y="4019"/>
                  </a:lnTo>
                  <a:lnTo>
                    <a:pt x="7574" y="3897"/>
                  </a:lnTo>
                  <a:lnTo>
                    <a:pt x="7574" y="3897"/>
                  </a:lnTo>
                  <a:lnTo>
                    <a:pt x="7574" y="3775"/>
                  </a:lnTo>
                  <a:lnTo>
                    <a:pt x="7623" y="3678"/>
                  </a:lnTo>
                  <a:lnTo>
                    <a:pt x="7672" y="3580"/>
                  </a:lnTo>
                  <a:lnTo>
                    <a:pt x="7745" y="3483"/>
                  </a:lnTo>
                  <a:lnTo>
                    <a:pt x="7842" y="3410"/>
                  </a:lnTo>
                  <a:lnTo>
                    <a:pt x="7940" y="3361"/>
                  </a:lnTo>
                  <a:lnTo>
                    <a:pt x="8037" y="3337"/>
                  </a:lnTo>
                  <a:lnTo>
                    <a:pt x="8159" y="3313"/>
                  </a:lnTo>
                  <a:lnTo>
                    <a:pt x="8159" y="3313"/>
                  </a:lnTo>
                  <a:lnTo>
                    <a:pt x="8281" y="3337"/>
                  </a:lnTo>
                  <a:lnTo>
                    <a:pt x="8378" y="3361"/>
                  </a:lnTo>
                  <a:lnTo>
                    <a:pt x="8476" y="3410"/>
                  </a:lnTo>
                  <a:lnTo>
                    <a:pt x="8573" y="3483"/>
                  </a:lnTo>
                  <a:lnTo>
                    <a:pt x="8646" y="3580"/>
                  </a:lnTo>
                  <a:lnTo>
                    <a:pt x="8695" y="3678"/>
                  </a:lnTo>
                  <a:lnTo>
                    <a:pt x="8743" y="3775"/>
                  </a:lnTo>
                  <a:lnTo>
                    <a:pt x="8743" y="3897"/>
                  </a:lnTo>
                  <a:lnTo>
                    <a:pt x="8743" y="3897"/>
                  </a:lnTo>
                  <a:lnTo>
                    <a:pt x="8743" y="4019"/>
                  </a:lnTo>
                  <a:lnTo>
                    <a:pt x="8695" y="4141"/>
                  </a:lnTo>
                  <a:lnTo>
                    <a:pt x="8646" y="4238"/>
                  </a:lnTo>
                  <a:lnTo>
                    <a:pt x="8573" y="4311"/>
                  </a:lnTo>
                  <a:lnTo>
                    <a:pt x="8476" y="4384"/>
                  </a:lnTo>
                  <a:lnTo>
                    <a:pt x="8378" y="4433"/>
                  </a:lnTo>
                  <a:lnTo>
                    <a:pt x="8281" y="4482"/>
                  </a:lnTo>
                  <a:lnTo>
                    <a:pt x="8159" y="4482"/>
                  </a:lnTo>
                  <a:lnTo>
                    <a:pt x="8159" y="4482"/>
                  </a:lnTo>
                  <a:close/>
                  <a:moveTo>
                    <a:pt x="9133" y="5943"/>
                  </a:moveTo>
                  <a:lnTo>
                    <a:pt x="9133" y="5943"/>
                  </a:lnTo>
                  <a:lnTo>
                    <a:pt x="9036" y="5943"/>
                  </a:lnTo>
                  <a:lnTo>
                    <a:pt x="8963" y="5919"/>
                  </a:lnTo>
                  <a:lnTo>
                    <a:pt x="8841" y="5846"/>
                  </a:lnTo>
                  <a:lnTo>
                    <a:pt x="8768" y="5724"/>
                  </a:lnTo>
                  <a:lnTo>
                    <a:pt x="8743" y="5651"/>
                  </a:lnTo>
                  <a:lnTo>
                    <a:pt x="8743" y="5553"/>
                  </a:lnTo>
                  <a:lnTo>
                    <a:pt x="8743" y="5553"/>
                  </a:lnTo>
                  <a:lnTo>
                    <a:pt x="8743" y="5480"/>
                  </a:lnTo>
                  <a:lnTo>
                    <a:pt x="8768" y="5407"/>
                  </a:lnTo>
                  <a:lnTo>
                    <a:pt x="8841" y="5285"/>
                  </a:lnTo>
                  <a:lnTo>
                    <a:pt x="8963" y="5212"/>
                  </a:lnTo>
                  <a:lnTo>
                    <a:pt x="9036" y="5188"/>
                  </a:lnTo>
                  <a:lnTo>
                    <a:pt x="9133" y="5164"/>
                  </a:lnTo>
                  <a:lnTo>
                    <a:pt x="9133" y="5164"/>
                  </a:lnTo>
                  <a:lnTo>
                    <a:pt x="9206" y="5188"/>
                  </a:lnTo>
                  <a:lnTo>
                    <a:pt x="9279" y="5212"/>
                  </a:lnTo>
                  <a:lnTo>
                    <a:pt x="9401" y="5285"/>
                  </a:lnTo>
                  <a:lnTo>
                    <a:pt x="9474" y="5407"/>
                  </a:lnTo>
                  <a:lnTo>
                    <a:pt x="9498" y="5480"/>
                  </a:lnTo>
                  <a:lnTo>
                    <a:pt x="9523" y="5553"/>
                  </a:lnTo>
                  <a:lnTo>
                    <a:pt x="9523" y="5553"/>
                  </a:lnTo>
                  <a:lnTo>
                    <a:pt x="9498" y="5651"/>
                  </a:lnTo>
                  <a:lnTo>
                    <a:pt x="9474" y="5724"/>
                  </a:lnTo>
                  <a:lnTo>
                    <a:pt x="9401" y="5846"/>
                  </a:lnTo>
                  <a:lnTo>
                    <a:pt x="9279" y="5919"/>
                  </a:lnTo>
                  <a:lnTo>
                    <a:pt x="9206" y="5943"/>
                  </a:lnTo>
                  <a:lnTo>
                    <a:pt x="9133" y="5943"/>
                  </a:lnTo>
                  <a:lnTo>
                    <a:pt x="9133" y="5943"/>
                  </a:lnTo>
                  <a:close/>
                  <a:moveTo>
                    <a:pt x="9986" y="4409"/>
                  </a:moveTo>
                  <a:lnTo>
                    <a:pt x="9986" y="4409"/>
                  </a:lnTo>
                  <a:lnTo>
                    <a:pt x="9888" y="4409"/>
                  </a:lnTo>
                  <a:lnTo>
                    <a:pt x="9815" y="4384"/>
                  </a:lnTo>
                  <a:lnTo>
                    <a:pt x="9693" y="4287"/>
                  </a:lnTo>
                  <a:lnTo>
                    <a:pt x="9620" y="4165"/>
                  </a:lnTo>
                  <a:lnTo>
                    <a:pt x="9596" y="4092"/>
                  </a:lnTo>
                  <a:lnTo>
                    <a:pt x="9596" y="4019"/>
                  </a:lnTo>
                  <a:lnTo>
                    <a:pt x="9596" y="4019"/>
                  </a:lnTo>
                  <a:lnTo>
                    <a:pt x="9596" y="3946"/>
                  </a:lnTo>
                  <a:lnTo>
                    <a:pt x="9620" y="3873"/>
                  </a:lnTo>
                  <a:lnTo>
                    <a:pt x="9693" y="3751"/>
                  </a:lnTo>
                  <a:lnTo>
                    <a:pt x="9815" y="3654"/>
                  </a:lnTo>
                  <a:lnTo>
                    <a:pt x="9888" y="3629"/>
                  </a:lnTo>
                  <a:lnTo>
                    <a:pt x="9986" y="3629"/>
                  </a:lnTo>
                  <a:lnTo>
                    <a:pt x="9986" y="3629"/>
                  </a:lnTo>
                  <a:lnTo>
                    <a:pt x="10059" y="3629"/>
                  </a:lnTo>
                  <a:lnTo>
                    <a:pt x="10132" y="3654"/>
                  </a:lnTo>
                  <a:lnTo>
                    <a:pt x="10253" y="3751"/>
                  </a:lnTo>
                  <a:lnTo>
                    <a:pt x="10327" y="3873"/>
                  </a:lnTo>
                  <a:lnTo>
                    <a:pt x="10351" y="3946"/>
                  </a:lnTo>
                  <a:lnTo>
                    <a:pt x="10375" y="4019"/>
                  </a:lnTo>
                  <a:lnTo>
                    <a:pt x="10375" y="4019"/>
                  </a:lnTo>
                  <a:lnTo>
                    <a:pt x="10351" y="4092"/>
                  </a:lnTo>
                  <a:lnTo>
                    <a:pt x="10327" y="4165"/>
                  </a:lnTo>
                  <a:lnTo>
                    <a:pt x="10253" y="4287"/>
                  </a:lnTo>
                  <a:lnTo>
                    <a:pt x="10132" y="4384"/>
                  </a:lnTo>
                  <a:lnTo>
                    <a:pt x="10059" y="4409"/>
                  </a:lnTo>
                  <a:lnTo>
                    <a:pt x="9986" y="4409"/>
                  </a:lnTo>
                  <a:lnTo>
                    <a:pt x="9986" y="4409"/>
                  </a:lnTo>
                  <a:close/>
                  <a:moveTo>
                    <a:pt x="13200" y="4165"/>
                  </a:moveTo>
                  <a:lnTo>
                    <a:pt x="13200" y="4165"/>
                  </a:lnTo>
                  <a:lnTo>
                    <a:pt x="12957" y="3897"/>
                  </a:lnTo>
                  <a:lnTo>
                    <a:pt x="12713" y="3605"/>
                  </a:lnTo>
                  <a:lnTo>
                    <a:pt x="12713" y="3605"/>
                  </a:lnTo>
                  <a:lnTo>
                    <a:pt x="12372" y="3288"/>
                  </a:lnTo>
                  <a:lnTo>
                    <a:pt x="12007" y="3020"/>
                  </a:lnTo>
                  <a:lnTo>
                    <a:pt x="11642" y="2752"/>
                  </a:lnTo>
                  <a:lnTo>
                    <a:pt x="11276" y="2533"/>
                  </a:lnTo>
                  <a:lnTo>
                    <a:pt x="11276" y="2533"/>
                  </a:lnTo>
                  <a:lnTo>
                    <a:pt x="11715" y="2265"/>
                  </a:lnTo>
                  <a:lnTo>
                    <a:pt x="12153" y="2046"/>
                  </a:lnTo>
                  <a:lnTo>
                    <a:pt x="12518" y="1876"/>
                  </a:lnTo>
                  <a:lnTo>
                    <a:pt x="12884" y="1754"/>
                  </a:lnTo>
                  <a:lnTo>
                    <a:pt x="13176" y="1681"/>
                  </a:lnTo>
                  <a:lnTo>
                    <a:pt x="13444" y="1681"/>
                  </a:lnTo>
                  <a:lnTo>
                    <a:pt x="13541" y="1681"/>
                  </a:lnTo>
                  <a:lnTo>
                    <a:pt x="13639" y="1730"/>
                  </a:lnTo>
                  <a:lnTo>
                    <a:pt x="13736" y="1754"/>
                  </a:lnTo>
                  <a:lnTo>
                    <a:pt x="13809" y="1827"/>
                  </a:lnTo>
                  <a:lnTo>
                    <a:pt x="13809" y="1827"/>
                  </a:lnTo>
                  <a:lnTo>
                    <a:pt x="13858" y="1900"/>
                  </a:lnTo>
                  <a:lnTo>
                    <a:pt x="13907" y="1973"/>
                  </a:lnTo>
                  <a:lnTo>
                    <a:pt x="13931" y="2070"/>
                  </a:lnTo>
                  <a:lnTo>
                    <a:pt x="13955" y="2168"/>
                  </a:lnTo>
                  <a:lnTo>
                    <a:pt x="13955" y="2411"/>
                  </a:lnTo>
                  <a:lnTo>
                    <a:pt x="13882" y="2679"/>
                  </a:lnTo>
                  <a:lnTo>
                    <a:pt x="13785" y="3020"/>
                  </a:lnTo>
                  <a:lnTo>
                    <a:pt x="13639" y="3361"/>
                  </a:lnTo>
                  <a:lnTo>
                    <a:pt x="13444" y="3751"/>
                  </a:lnTo>
                  <a:lnTo>
                    <a:pt x="13200" y="4165"/>
                  </a:lnTo>
                  <a:lnTo>
                    <a:pt x="13200" y="4165"/>
                  </a:lnTo>
                  <a:close/>
                </a:path>
              </a:pathLst>
            </a:custGeom>
            <a:noFill/>
            <a:ln w="285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1400"/>
              </a:pPr>
              <a:endParaRPr sz="1867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04" name="Google Shape;304;p50"/>
          <p:cNvGrpSpPr/>
          <p:nvPr/>
        </p:nvGrpSpPr>
        <p:grpSpPr>
          <a:xfrm rot="2700000">
            <a:off x="8850665" y="1107365"/>
            <a:ext cx="948036" cy="947983"/>
            <a:chOff x="576250" y="4319400"/>
            <a:chExt cx="442075" cy="442050"/>
          </a:xfrm>
        </p:grpSpPr>
        <p:sp>
          <p:nvSpPr>
            <p:cNvPr id="305" name="Google Shape;305;p50"/>
            <p:cNvSpPr/>
            <p:nvPr/>
          </p:nvSpPr>
          <p:spPr>
            <a:xfrm>
              <a:off x="576250" y="4319400"/>
              <a:ext cx="442075" cy="442050"/>
            </a:xfrm>
            <a:custGeom>
              <a:avLst/>
              <a:gdLst/>
              <a:ahLst/>
              <a:cxnLst/>
              <a:rect l="l" t="t" r="r" b="b"/>
              <a:pathLst>
                <a:path w="17683" h="17682" fill="none" extrusionOk="0">
                  <a:moveTo>
                    <a:pt x="11472" y="17292"/>
                  </a:moveTo>
                  <a:lnTo>
                    <a:pt x="11472" y="12153"/>
                  </a:lnTo>
                  <a:lnTo>
                    <a:pt x="16416" y="7209"/>
                  </a:lnTo>
                  <a:lnTo>
                    <a:pt x="16416" y="7209"/>
                  </a:lnTo>
                  <a:lnTo>
                    <a:pt x="16562" y="7063"/>
                  </a:lnTo>
                  <a:lnTo>
                    <a:pt x="16684" y="6868"/>
                  </a:lnTo>
                  <a:lnTo>
                    <a:pt x="16830" y="6674"/>
                  </a:lnTo>
                  <a:lnTo>
                    <a:pt x="16927" y="6479"/>
                  </a:lnTo>
                  <a:lnTo>
                    <a:pt x="17146" y="6040"/>
                  </a:lnTo>
                  <a:lnTo>
                    <a:pt x="17317" y="5553"/>
                  </a:lnTo>
                  <a:lnTo>
                    <a:pt x="17439" y="5042"/>
                  </a:lnTo>
                  <a:lnTo>
                    <a:pt x="17560" y="4506"/>
                  </a:lnTo>
                  <a:lnTo>
                    <a:pt x="17633" y="3970"/>
                  </a:lnTo>
                  <a:lnTo>
                    <a:pt x="17658" y="3434"/>
                  </a:lnTo>
                  <a:lnTo>
                    <a:pt x="17682" y="2898"/>
                  </a:lnTo>
                  <a:lnTo>
                    <a:pt x="17682" y="2411"/>
                  </a:lnTo>
                  <a:lnTo>
                    <a:pt x="17658" y="1949"/>
                  </a:lnTo>
                  <a:lnTo>
                    <a:pt x="17609" y="1510"/>
                  </a:lnTo>
                  <a:lnTo>
                    <a:pt x="17536" y="1145"/>
                  </a:lnTo>
                  <a:lnTo>
                    <a:pt x="17463" y="828"/>
                  </a:lnTo>
                  <a:lnTo>
                    <a:pt x="17366" y="585"/>
                  </a:lnTo>
                  <a:lnTo>
                    <a:pt x="17292" y="487"/>
                  </a:lnTo>
                  <a:lnTo>
                    <a:pt x="17244" y="439"/>
                  </a:lnTo>
                  <a:lnTo>
                    <a:pt x="17244" y="439"/>
                  </a:lnTo>
                  <a:lnTo>
                    <a:pt x="17195" y="390"/>
                  </a:lnTo>
                  <a:lnTo>
                    <a:pt x="17098" y="317"/>
                  </a:lnTo>
                  <a:lnTo>
                    <a:pt x="16854" y="219"/>
                  </a:lnTo>
                  <a:lnTo>
                    <a:pt x="16537" y="146"/>
                  </a:lnTo>
                  <a:lnTo>
                    <a:pt x="16172" y="73"/>
                  </a:lnTo>
                  <a:lnTo>
                    <a:pt x="15734" y="25"/>
                  </a:lnTo>
                  <a:lnTo>
                    <a:pt x="15271" y="0"/>
                  </a:lnTo>
                  <a:lnTo>
                    <a:pt x="14784" y="0"/>
                  </a:lnTo>
                  <a:lnTo>
                    <a:pt x="14248" y="25"/>
                  </a:lnTo>
                  <a:lnTo>
                    <a:pt x="13712" y="49"/>
                  </a:lnTo>
                  <a:lnTo>
                    <a:pt x="13176" y="122"/>
                  </a:lnTo>
                  <a:lnTo>
                    <a:pt x="12641" y="244"/>
                  </a:lnTo>
                  <a:lnTo>
                    <a:pt x="12129" y="366"/>
                  </a:lnTo>
                  <a:lnTo>
                    <a:pt x="11642" y="536"/>
                  </a:lnTo>
                  <a:lnTo>
                    <a:pt x="11204" y="755"/>
                  </a:lnTo>
                  <a:lnTo>
                    <a:pt x="10985" y="853"/>
                  </a:lnTo>
                  <a:lnTo>
                    <a:pt x="10814" y="999"/>
                  </a:lnTo>
                  <a:lnTo>
                    <a:pt x="10619" y="1121"/>
                  </a:lnTo>
                  <a:lnTo>
                    <a:pt x="10473" y="1267"/>
                  </a:lnTo>
                  <a:lnTo>
                    <a:pt x="5529" y="6211"/>
                  </a:lnTo>
                  <a:lnTo>
                    <a:pt x="390" y="6211"/>
                  </a:lnTo>
                  <a:lnTo>
                    <a:pt x="390" y="6211"/>
                  </a:lnTo>
                  <a:lnTo>
                    <a:pt x="244" y="6235"/>
                  </a:lnTo>
                  <a:lnTo>
                    <a:pt x="147" y="6259"/>
                  </a:lnTo>
                  <a:lnTo>
                    <a:pt x="49" y="6308"/>
                  </a:lnTo>
                  <a:lnTo>
                    <a:pt x="0" y="6381"/>
                  </a:lnTo>
                  <a:lnTo>
                    <a:pt x="0" y="6454"/>
                  </a:lnTo>
                  <a:lnTo>
                    <a:pt x="25" y="6552"/>
                  </a:lnTo>
                  <a:lnTo>
                    <a:pt x="74" y="6649"/>
                  </a:lnTo>
                  <a:lnTo>
                    <a:pt x="171" y="6771"/>
                  </a:lnTo>
                  <a:lnTo>
                    <a:pt x="2582" y="9158"/>
                  </a:lnTo>
                  <a:lnTo>
                    <a:pt x="2265" y="9474"/>
                  </a:lnTo>
                  <a:lnTo>
                    <a:pt x="950" y="9718"/>
                  </a:lnTo>
                  <a:lnTo>
                    <a:pt x="950" y="9718"/>
                  </a:lnTo>
                  <a:lnTo>
                    <a:pt x="804" y="9767"/>
                  </a:lnTo>
                  <a:lnTo>
                    <a:pt x="682" y="9815"/>
                  </a:lnTo>
                  <a:lnTo>
                    <a:pt x="609" y="9913"/>
                  </a:lnTo>
                  <a:lnTo>
                    <a:pt x="561" y="9986"/>
                  </a:lnTo>
                  <a:lnTo>
                    <a:pt x="561" y="10083"/>
                  </a:lnTo>
                  <a:lnTo>
                    <a:pt x="585" y="10205"/>
                  </a:lnTo>
                  <a:lnTo>
                    <a:pt x="634" y="10302"/>
                  </a:lnTo>
                  <a:lnTo>
                    <a:pt x="731" y="10424"/>
                  </a:lnTo>
                  <a:lnTo>
                    <a:pt x="7258" y="16951"/>
                  </a:lnTo>
                  <a:lnTo>
                    <a:pt x="7258" y="16951"/>
                  </a:lnTo>
                  <a:lnTo>
                    <a:pt x="7380" y="17049"/>
                  </a:lnTo>
                  <a:lnTo>
                    <a:pt x="7477" y="17097"/>
                  </a:lnTo>
                  <a:lnTo>
                    <a:pt x="7599" y="17122"/>
                  </a:lnTo>
                  <a:lnTo>
                    <a:pt x="7697" y="17122"/>
                  </a:lnTo>
                  <a:lnTo>
                    <a:pt x="7770" y="17073"/>
                  </a:lnTo>
                  <a:lnTo>
                    <a:pt x="7867" y="17000"/>
                  </a:lnTo>
                  <a:lnTo>
                    <a:pt x="7916" y="16878"/>
                  </a:lnTo>
                  <a:lnTo>
                    <a:pt x="7965" y="16732"/>
                  </a:lnTo>
                  <a:lnTo>
                    <a:pt x="8208" y="15417"/>
                  </a:lnTo>
                  <a:lnTo>
                    <a:pt x="8525" y="15100"/>
                  </a:lnTo>
                  <a:lnTo>
                    <a:pt x="10911" y="17511"/>
                  </a:lnTo>
                  <a:lnTo>
                    <a:pt x="10911" y="17511"/>
                  </a:lnTo>
                  <a:lnTo>
                    <a:pt x="11033" y="17609"/>
                  </a:lnTo>
                  <a:lnTo>
                    <a:pt x="11131" y="17658"/>
                  </a:lnTo>
                  <a:lnTo>
                    <a:pt x="11228" y="17682"/>
                  </a:lnTo>
                  <a:lnTo>
                    <a:pt x="11301" y="17682"/>
                  </a:lnTo>
                  <a:lnTo>
                    <a:pt x="11374" y="17633"/>
                  </a:lnTo>
                  <a:lnTo>
                    <a:pt x="11423" y="17536"/>
                  </a:lnTo>
                  <a:lnTo>
                    <a:pt x="11447" y="17438"/>
                  </a:lnTo>
                  <a:lnTo>
                    <a:pt x="11472" y="17292"/>
                  </a:lnTo>
                  <a:lnTo>
                    <a:pt x="11472" y="17292"/>
                  </a:lnTo>
                  <a:close/>
                  <a:moveTo>
                    <a:pt x="6162" y="12202"/>
                  </a:moveTo>
                  <a:lnTo>
                    <a:pt x="6162" y="12202"/>
                  </a:lnTo>
                  <a:lnTo>
                    <a:pt x="6089" y="12275"/>
                  </a:lnTo>
                  <a:lnTo>
                    <a:pt x="6016" y="12324"/>
                  </a:lnTo>
                  <a:lnTo>
                    <a:pt x="5919" y="12348"/>
                  </a:lnTo>
                  <a:lnTo>
                    <a:pt x="5821" y="12348"/>
                  </a:lnTo>
                  <a:lnTo>
                    <a:pt x="5724" y="12348"/>
                  </a:lnTo>
                  <a:lnTo>
                    <a:pt x="5626" y="12324"/>
                  </a:lnTo>
                  <a:lnTo>
                    <a:pt x="5553" y="12275"/>
                  </a:lnTo>
                  <a:lnTo>
                    <a:pt x="5480" y="12202"/>
                  </a:lnTo>
                  <a:lnTo>
                    <a:pt x="5480" y="12202"/>
                  </a:lnTo>
                  <a:lnTo>
                    <a:pt x="5407" y="12129"/>
                  </a:lnTo>
                  <a:lnTo>
                    <a:pt x="5359" y="12056"/>
                  </a:lnTo>
                  <a:lnTo>
                    <a:pt x="5334" y="11959"/>
                  </a:lnTo>
                  <a:lnTo>
                    <a:pt x="5334" y="11861"/>
                  </a:lnTo>
                  <a:lnTo>
                    <a:pt x="5334" y="11764"/>
                  </a:lnTo>
                  <a:lnTo>
                    <a:pt x="5359" y="11666"/>
                  </a:lnTo>
                  <a:lnTo>
                    <a:pt x="5407" y="11593"/>
                  </a:lnTo>
                  <a:lnTo>
                    <a:pt x="5480" y="11520"/>
                  </a:lnTo>
                  <a:lnTo>
                    <a:pt x="8013" y="8987"/>
                  </a:lnTo>
                  <a:lnTo>
                    <a:pt x="8013" y="8987"/>
                  </a:lnTo>
                  <a:lnTo>
                    <a:pt x="8086" y="8939"/>
                  </a:lnTo>
                  <a:lnTo>
                    <a:pt x="8159" y="8890"/>
                  </a:lnTo>
                  <a:lnTo>
                    <a:pt x="8257" y="8865"/>
                  </a:lnTo>
                  <a:lnTo>
                    <a:pt x="8354" y="8841"/>
                  </a:lnTo>
                  <a:lnTo>
                    <a:pt x="8452" y="8865"/>
                  </a:lnTo>
                  <a:lnTo>
                    <a:pt x="8525" y="8890"/>
                  </a:lnTo>
                  <a:lnTo>
                    <a:pt x="8622" y="8939"/>
                  </a:lnTo>
                  <a:lnTo>
                    <a:pt x="8695" y="8987"/>
                  </a:lnTo>
                  <a:lnTo>
                    <a:pt x="8695" y="8987"/>
                  </a:lnTo>
                  <a:lnTo>
                    <a:pt x="8744" y="9060"/>
                  </a:lnTo>
                  <a:lnTo>
                    <a:pt x="8793" y="9158"/>
                  </a:lnTo>
                  <a:lnTo>
                    <a:pt x="8817" y="9231"/>
                  </a:lnTo>
                  <a:lnTo>
                    <a:pt x="8841" y="9328"/>
                  </a:lnTo>
                  <a:lnTo>
                    <a:pt x="8817" y="9426"/>
                  </a:lnTo>
                  <a:lnTo>
                    <a:pt x="8793" y="9523"/>
                  </a:lnTo>
                  <a:lnTo>
                    <a:pt x="8744" y="9596"/>
                  </a:lnTo>
                  <a:lnTo>
                    <a:pt x="8695" y="9669"/>
                  </a:lnTo>
                  <a:lnTo>
                    <a:pt x="6162" y="12202"/>
                  </a:lnTo>
                  <a:close/>
                  <a:moveTo>
                    <a:pt x="13396" y="7307"/>
                  </a:moveTo>
                  <a:lnTo>
                    <a:pt x="13396" y="7307"/>
                  </a:lnTo>
                  <a:lnTo>
                    <a:pt x="13274" y="7404"/>
                  </a:lnTo>
                  <a:lnTo>
                    <a:pt x="13152" y="7477"/>
                  </a:lnTo>
                  <a:lnTo>
                    <a:pt x="13006" y="7526"/>
                  </a:lnTo>
                  <a:lnTo>
                    <a:pt x="12836" y="7550"/>
                  </a:lnTo>
                  <a:lnTo>
                    <a:pt x="12689" y="7526"/>
                  </a:lnTo>
                  <a:lnTo>
                    <a:pt x="12543" y="7477"/>
                  </a:lnTo>
                  <a:lnTo>
                    <a:pt x="12421" y="7404"/>
                  </a:lnTo>
                  <a:lnTo>
                    <a:pt x="12300" y="7307"/>
                  </a:lnTo>
                  <a:lnTo>
                    <a:pt x="10376" y="5383"/>
                  </a:lnTo>
                  <a:lnTo>
                    <a:pt x="10376" y="5383"/>
                  </a:lnTo>
                  <a:lnTo>
                    <a:pt x="10278" y="5261"/>
                  </a:lnTo>
                  <a:lnTo>
                    <a:pt x="10205" y="5139"/>
                  </a:lnTo>
                  <a:lnTo>
                    <a:pt x="10156" y="4993"/>
                  </a:lnTo>
                  <a:lnTo>
                    <a:pt x="10132" y="4847"/>
                  </a:lnTo>
                  <a:lnTo>
                    <a:pt x="10156" y="4676"/>
                  </a:lnTo>
                  <a:lnTo>
                    <a:pt x="10205" y="4530"/>
                  </a:lnTo>
                  <a:lnTo>
                    <a:pt x="10278" y="4408"/>
                  </a:lnTo>
                  <a:lnTo>
                    <a:pt x="10376" y="4287"/>
                  </a:lnTo>
                  <a:lnTo>
                    <a:pt x="10376" y="4287"/>
                  </a:lnTo>
                  <a:lnTo>
                    <a:pt x="11326" y="3313"/>
                  </a:lnTo>
                  <a:lnTo>
                    <a:pt x="11326" y="3313"/>
                  </a:lnTo>
                  <a:lnTo>
                    <a:pt x="11496" y="3166"/>
                  </a:lnTo>
                  <a:lnTo>
                    <a:pt x="11666" y="3045"/>
                  </a:lnTo>
                  <a:lnTo>
                    <a:pt x="11861" y="2947"/>
                  </a:lnTo>
                  <a:lnTo>
                    <a:pt x="12032" y="2850"/>
                  </a:lnTo>
                  <a:lnTo>
                    <a:pt x="12227" y="2777"/>
                  </a:lnTo>
                  <a:lnTo>
                    <a:pt x="12446" y="2728"/>
                  </a:lnTo>
                  <a:lnTo>
                    <a:pt x="12641" y="2704"/>
                  </a:lnTo>
                  <a:lnTo>
                    <a:pt x="12836" y="2704"/>
                  </a:lnTo>
                  <a:lnTo>
                    <a:pt x="13055" y="2704"/>
                  </a:lnTo>
                  <a:lnTo>
                    <a:pt x="13250" y="2728"/>
                  </a:lnTo>
                  <a:lnTo>
                    <a:pt x="13469" y="2777"/>
                  </a:lnTo>
                  <a:lnTo>
                    <a:pt x="13664" y="2850"/>
                  </a:lnTo>
                  <a:lnTo>
                    <a:pt x="13834" y="2947"/>
                  </a:lnTo>
                  <a:lnTo>
                    <a:pt x="14029" y="3045"/>
                  </a:lnTo>
                  <a:lnTo>
                    <a:pt x="14199" y="3166"/>
                  </a:lnTo>
                  <a:lnTo>
                    <a:pt x="14370" y="3313"/>
                  </a:lnTo>
                  <a:lnTo>
                    <a:pt x="14370" y="3313"/>
                  </a:lnTo>
                  <a:lnTo>
                    <a:pt x="14516" y="3483"/>
                  </a:lnTo>
                  <a:lnTo>
                    <a:pt x="14638" y="3653"/>
                  </a:lnTo>
                  <a:lnTo>
                    <a:pt x="14735" y="3848"/>
                  </a:lnTo>
                  <a:lnTo>
                    <a:pt x="14833" y="4019"/>
                  </a:lnTo>
                  <a:lnTo>
                    <a:pt x="14906" y="4214"/>
                  </a:lnTo>
                  <a:lnTo>
                    <a:pt x="14954" y="4433"/>
                  </a:lnTo>
                  <a:lnTo>
                    <a:pt x="14979" y="4628"/>
                  </a:lnTo>
                  <a:lnTo>
                    <a:pt x="14979" y="4847"/>
                  </a:lnTo>
                  <a:lnTo>
                    <a:pt x="14979" y="5042"/>
                  </a:lnTo>
                  <a:lnTo>
                    <a:pt x="14954" y="5237"/>
                  </a:lnTo>
                  <a:lnTo>
                    <a:pt x="14906" y="5456"/>
                  </a:lnTo>
                  <a:lnTo>
                    <a:pt x="14833" y="5651"/>
                  </a:lnTo>
                  <a:lnTo>
                    <a:pt x="14735" y="5821"/>
                  </a:lnTo>
                  <a:lnTo>
                    <a:pt x="14638" y="6016"/>
                  </a:lnTo>
                  <a:lnTo>
                    <a:pt x="14516" y="6186"/>
                  </a:lnTo>
                  <a:lnTo>
                    <a:pt x="14370" y="6357"/>
                  </a:lnTo>
                  <a:lnTo>
                    <a:pt x="14370" y="6357"/>
                  </a:lnTo>
                  <a:lnTo>
                    <a:pt x="13396" y="7307"/>
                  </a:lnTo>
                  <a:lnTo>
                    <a:pt x="13396" y="7307"/>
                  </a:lnTo>
                  <a:close/>
                </a:path>
              </a:pathLst>
            </a:custGeom>
            <a:noFill/>
            <a:ln w="285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1400"/>
              </a:pPr>
              <a:endParaRPr sz="1867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6" name="Google Shape;306;p50"/>
            <p:cNvSpPr/>
            <p:nvPr/>
          </p:nvSpPr>
          <p:spPr>
            <a:xfrm>
              <a:off x="595725" y="4668875"/>
              <a:ext cx="73100" cy="73100"/>
            </a:xfrm>
            <a:custGeom>
              <a:avLst/>
              <a:gdLst/>
              <a:ahLst/>
              <a:cxnLst/>
              <a:rect l="l" t="t" r="r" b="b"/>
              <a:pathLst>
                <a:path w="2924" h="2924" fill="none" extrusionOk="0">
                  <a:moveTo>
                    <a:pt x="2656" y="269"/>
                  </a:moveTo>
                  <a:lnTo>
                    <a:pt x="2656" y="269"/>
                  </a:lnTo>
                  <a:lnTo>
                    <a:pt x="2509" y="147"/>
                  </a:lnTo>
                  <a:lnTo>
                    <a:pt x="2363" y="74"/>
                  </a:lnTo>
                  <a:lnTo>
                    <a:pt x="2193" y="25"/>
                  </a:lnTo>
                  <a:lnTo>
                    <a:pt x="2022" y="1"/>
                  </a:lnTo>
                  <a:lnTo>
                    <a:pt x="1852" y="25"/>
                  </a:lnTo>
                  <a:lnTo>
                    <a:pt x="1681" y="74"/>
                  </a:lnTo>
                  <a:lnTo>
                    <a:pt x="1511" y="147"/>
                  </a:lnTo>
                  <a:lnTo>
                    <a:pt x="1365" y="269"/>
                  </a:lnTo>
                  <a:lnTo>
                    <a:pt x="1365" y="269"/>
                  </a:lnTo>
                  <a:lnTo>
                    <a:pt x="1219" y="488"/>
                  </a:lnTo>
                  <a:lnTo>
                    <a:pt x="999" y="829"/>
                  </a:lnTo>
                  <a:lnTo>
                    <a:pt x="561" y="1730"/>
                  </a:lnTo>
                  <a:lnTo>
                    <a:pt x="171" y="2558"/>
                  </a:lnTo>
                  <a:lnTo>
                    <a:pt x="1" y="2924"/>
                  </a:lnTo>
                  <a:lnTo>
                    <a:pt x="1" y="2924"/>
                  </a:lnTo>
                  <a:lnTo>
                    <a:pt x="366" y="2753"/>
                  </a:lnTo>
                  <a:lnTo>
                    <a:pt x="1194" y="2363"/>
                  </a:lnTo>
                  <a:lnTo>
                    <a:pt x="2095" y="1925"/>
                  </a:lnTo>
                  <a:lnTo>
                    <a:pt x="2436" y="1706"/>
                  </a:lnTo>
                  <a:lnTo>
                    <a:pt x="2656" y="1560"/>
                  </a:lnTo>
                  <a:lnTo>
                    <a:pt x="2656" y="1560"/>
                  </a:lnTo>
                  <a:lnTo>
                    <a:pt x="2777" y="1414"/>
                  </a:lnTo>
                  <a:lnTo>
                    <a:pt x="2850" y="1243"/>
                  </a:lnTo>
                  <a:lnTo>
                    <a:pt x="2899" y="1073"/>
                  </a:lnTo>
                  <a:lnTo>
                    <a:pt x="2923" y="902"/>
                  </a:lnTo>
                  <a:lnTo>
                    <a:pt x="2899" y="732"/>
                  </a:lnTo>
                  <a:lnTo>
                    <a:pt x="2850" y="561"/>
                  </a:lnTo>
                  <a:lnTo>
                    <a:pt x="2777" y="415"/>
                  </a:lnTo>
                  <a:lnTo>
                    <a:pt x="2656" y="269"/>
                  </a:lnTo>
                  <a:lnTo>
                    <a:pt x="2656" y="269"/>
                  </a:lnTo>
                  <a:close/>
                </a:path>
              </a:pathLst>
            </a:custGeom>
            <a:noFill/>
            <a:ln w="285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1400"/>
              </a:pPr>
              <a:endParaRPr sz="1867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7" name="Google Shape;307;p50"/>
            <p:cNvSpPr/>
            <p:nvPr/>
          </p:nvSpPr>
          <p:spPr>
            <a:xfrm>
              <a:off x="652350" y="4711500"/>
              <a:ext cx="46925" cy="46925"/>
            </a:xfrm>
            <a:custGeom>
              <a:avLst/>
              <a:gdLst/>
              <a:ahLst/>
              <a:cxnLst/>
              <a:rect l="l" t="t" r="r" b="b"/>
              <a:pathLst>
                <a:path w="1877" h="1877" fill="none" extrusionOk="0">
                  <a:moveTo>
                    <a:pt x="1657" y="244"/>
                  </a:moveTo>
                  <a:lnTo>
                    <a:pt x="1657" y="244"/>
                  </a:lnTo>
                  <a:lnTo>
                    <a:pt x="1535" y="147"/>
                  </a:lnTo>
                  <a:lnTo>
                    <a:pt x="1413" y="74"/>
                  </a:lnTo>
                  <a:lnTo>
                    <a:pt x="1267" y="25"/>
                  </a:lnTo>
                  <a:lnTo>
                    <a:pt x="1121" y="1"/>
                  </a:lnTo>
                  <a:lnTo>
                    <a:pt x="975" y="25"/>
                  </a:lnTo>
                  <a:lnTo>
                    <a:pt x="829" y="74"/>
                  </a:lnTo>
                  <a:lnTo>
                    <a:pt x="707" y="147"/>
                  </a:lnTo>
                  <a:lnTo>
                    <a:pt x="585" y="244"/>
                  </a:lnTo>
                  <a:lnTo>
                    <a:pt x="585" y="244"/>
                  </a:lnTo>
                  <a:lnTo>
                    <a:pt x="464" y="391"/>
                  </a:lnTo>
                  <a:lnTo>
                    <a:pt x="366" y="610"/>
                  </a:lnTo>
                  <a:lnTo>
                    <a:pt x="269" y="878"/>
                  </a:lnTo>
                  <a:lnTo>
                    <a:pt x="171" y="1170"/>
                  </a:lnTo>
                  <a:lnTo>
                    <a:pt x="50" y="1681"/>
                  </a:lnTo>
                  <a:lnTo>
                    <a:pt x="1" y="1876"/>
                  </a:lnTo>
                  <a:lnTo>
                    <a:pt x="1" y="1876"/>
                  </a:lnTo>
                  <a:lnTo>
                    <a:pt x="220" y="1852"/>
                  </a:lnTo>
                  <a:lnTo>
                    <a:pt x="731" y="1706"/>
                  </a:lnTo>
                  <a:lnTo>
                    <a:pt x="999" y="1633"/>
                  </a:lnTo>
                  <a:lnTo>
                    <a:pt x="1267" y="1535"/>
                  </a:lnTo>
                  <a:lnTo>
                    <a:pt x="1511" y="1413"/>
                  </a:lnTo>
                  <a:lnTo>
                    <a:pt x="1657" y="1316"/>
                  </a:lnTo>
                  <a:lnTo>
                    <a:pt x="1657" y="1316"/>
                  </a:lnTo>
                  <a:lnTo>
                    <a:pt x="1754" y="1194"/>
                  </a:lnTo>
                  <a:lnTo>
                    <a:pt x="1827" y="1048"/>
                  </a:lnTo>
                  <a:lnTo>
                    <a:pt x="1876" y="926"/>
                  </a:lnTo>
                  <a:lnTo>
                    <a:pt x="1876" y="780"/>
                  </a:lnTo>
                  <a:lnTo>
                    <a:pt x="1876" y="634"/>
                  </a:lnTo>
                  <a:lnTo>
                    <a:pt x="1827" y="488"/>
                  </a:lnTo>
                  <a:lnTo>
                    <a:pt x="1754" y="366"/>
                  </a:lnTo>
                  <a:lnTo>
                    <a:pt x="1657" y="244"/>
                  </a:lnTo>
                  <a:lnTo>
                    <a:pt x="1657" y="244"/>
                  </a:lnTo>
                  <a:close/>
                </a:path>
              </a:pathLst>
            </a:custGeom>
            <a:noFill/>
            <a:ln w="285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1400"/>
              </a:pPr>
              <a:endParaRPr sz="1867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8" name="Google Shape;308;p50"/>
            <p:cNvSpPr/>
            <p:nvPr/>
          </p:nvSpPr>
          <p:spPr>
            <a:xfrm>
              <a:off x="579300" y="4638450"/>
              <a:ext cx="46900" cy="46900"/>
            </a:xfrm>
            <a:custGeom>
              <a:avLst/>
              <a:gdLst/>
              <a:ahLst/>
              <a:cxnLst/>
              <a:rect l="l" t="t" r="r" b="b"/>
              <a:pathLst>
                <a:path w="1876" h="1876" fill="none" extrusionOk="0">
                  <a:moveTo>
                    <a:pt x="1632" y="219"/>
                  </a:moveTo>
                  <a:lnTo>
                    <a:pt x="1632" y="219"/>
                  </a:lnTo>
                  <a:lnTo>
                    <a:pt x="1510" y="122"/>
                  </a:lnTo>
                  <a:lnTo>
                    <a:pt x="1388" y="49"/>
                  </a:lnTo>
                  <a:lnTo>
                    <a:pt x="1242" y="0"/>
                  </a:lnTo>
                  <a:lnTo>
                    <a:pt x="1096" y="0"/>
                  </a:lnTo>
                  <a:lnTo>
                    <a:pt x="950" y="0"/>
                  </a:lnTo>
                  <a:lnTo>
                    <a:pt x="828" y="49"/>
                  </a:lnTo>
                  <a:lnTo>
                    <a:pt x="682" y="122"/>
                  </a:lnTo>
                  <a:lnTo>
                    <a:pt x="560" y="219"/>
                  </a:lnTo>
                  <a:lnTo>
                    <a:pt x="560" y="219"/>
                  </a:lnTo>
                  <a:lnTo>
                    <a:pt x="463" y="366"/>
                  </a:lnTo>
                  <a:lnTo>
                    <a:pt x="341" y="609"/>
                  </a:lnTo>
                  <a:lnTo>
                    <a:pt x="244" y="877"/>
                  </a:lnTo>
                  <a:lnTo>
                    <a:pt x="171" y="1145"/>
                  </a:lnTo>
                  <a:lnTo>
                    <a:pt x="25" y="1656"/>
                  </a:lnTo>
                  <a:lnTo>
                    <a:pt x="0" y="1876"/>
                  </a:lnTo>
                  <a:lnTo>
                    <a:pt x="0" y="1876"/>
                  </a:lnTo>
                  <a:lnTo>
                    <a:pt x="195" y="1827"/>
                  </a:lnTo>
                  <a:lnTo>
                    <a:pt x="707" y="1705"/>
                  </a:lnTo>
                  <a:lnTo>
                    <a:pt x="999" y="1608"/>
                  </a:lnTo>
                  <a:lnTo>
                    <a:pt x="1267" y="1510"/>
                  </a:lnTo>
                  <a:lnTo>
                    <a:pt x="1486" y="1413"/>
                  </a:lnTo>
                  <a:lnTo>
                    <a:pt x="1632" y="1291"/>
                  </a:lnTo>
                  <a:lnTo>
                    <a:pt x="1632" y="1291"/>
                  </a:lnTo>
                  <a:lnTo>
                    <a:pt x="1729" y="1169"/>
                  </a:lnTo>
                  <a:lnTo>
                    <a:pt x="1802" y="1048"/>
                  </a:lnTo>
                  <a:lnTo>
                    <a:pt x="1851" y="901"/>
                  </a:lnTo>
                  <a:lnTo>
                    <a:pt x="1876" y="755"/>
                  </a:lnTo>
                  <a:lnTo>
                    <a:pt x="1851" y="609"/>
                  </a:lnTo>
                  <a:lnTo>
                    <a:pt x="1802" y="463"/>
                  </a:lnTo>
                  <a:lnTo>
                    <a:pt x="1729" y="341"/>
                  </a:lnTo>
                  <a:lnTo>
                    <a:pt x="1632" y="219"/>
                  </a:lnTo>
                  <a:lnTo>
                    <a:pt x="1632" y="219"/>
                  </a:lnTo>
                  <a:close/>
                </a:path>
              </a:pathLst>
            </a:custGeom>
            <a:noFill/>
            <a:ln w="285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  <a:buSzPts val="1400"/>
              </a:pPr>
              <a:endParaRPr sz="1867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pic>
        <p:nvPicPr>
          <p:cNvPr id="309" name="Google Shape;309;p5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083134" y="3199767"/>
            <a:ext cx="3274599" cy="32745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Google Shape;314;p51"/>
          <p:cNvSpPr txBox="1">
            <a:spLocks noGrp="1"/>
          </p:cNvSpPr>
          <p:nvPr>
            <p:ph type="title"/>
          </p:nvPr>
        </p:nvSpPr>
        <p:spPr>
          <a:xfrm>
            <a:off x="1125900" y="563333"/>
            <a:ext cx="9337200" cy="11432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en"/>
              <a:t>Examples of what we do in courses</a:t>
            </a:r>
            <a:endParaRPr/>
          </a:p>
        </p:txBody>
      </p:sp>
      <p:sp>
        <p:nvSpPr>
          <p:cNvPr id="315" name="Google Shape;315;p51"/>
          <p:cNvSpPr txBox="1">
            <a:spLocks noGrp="1"/>
          </p:cNvSpPr>
          <p:nvPr>
            <p:ph type="body" idx="1"/>
          </p:nvPr>
        </p:nvSpPr>
        <p:spPr>
          <a:xfrm>
            <a:off x="1125900" y="1865967"/>
            <a:ext cx="3009600" cy="44204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indent="0">
              <a:buNone/>
            </a:pPr>
            <a:r>
              <a:rPr lang="en" sz="3467" b="1"/>
              <a:t>COMM 101</a:t>
            </a:r>
            <a:endParaRPr sz="3467" b="1"/>
          </a:p>
          <a:p>
            <a:pPr marL="0" indent="0">
              <a:buNone/>
            </a:pPr>
            <a:r>
              <a:rPr lang="en" b="1"/>
              <a:t>Writing for Environmental Professionals</a:t>
            </a:r>
            <a:endParaRPr b="1"/>
          </a:p>
          <a:p>
            <a:pPr marL="0" indent="0">
              <a:buNone/>
            </a:pPr>
            <a:endParaRPr b="1"/>
          </a:p>
          <a:p>
            <a:pPr marL="0" indent="0">
              <a:buNone/>
            </a:pPr>
            <a:r>
              <a:rPr lang="en"/>
              <a:t>Students create talking points, instagrams, tweets, video testimonials, etc., assembled as a </a:t>
            </a:r>
            <a:r>
              <a:rPr lang="en" b="1"/>
              <a:t>marketing manual</a:t>
            </a:r>
            <a:r>
              <a:rPr lang="en"/>
              <a:t> to be deployed as part of a larger environmentalist campaign.</a:t>
            </a:r>
            <a:endParaRPr/>
          </a:p>
        </p:txBody>
      </p:sp>
      <p:sp>
        <p:nvSpPr>
          <p:cNvPr id="316" name="Google Shape;316;p51"/>
          <p:cNvSpPr txBox="1">
            <a:spLocks noGrp="1"/>
          </p:cNvSpPr>
          <p:nvPr>
            <p:ph type="body" idx="2"/>
          </p:nvPr>
        </p:nvSpPr>
        <p:spPr>
          <a:xfrm>
            <a:off x="4289731" y="1865967"/>
            <a:ext cx="3009600" cy="44204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indent="0">
              <a:buNone/>
            </a:pPr>
            <a:r>
              <a:rPr lang="en" sz="3467" b="1">
                <a:solidFill>
                  <a:schemeClr val="dk1"/>
                </a:solidFill>
              </a:rPr>
              <a:t>MBAQ 203</a:t>
            </a:r>
            <a:endParaRPr sz="3467" b="1">
              <a:solidFill>
                <a:schemeClr val="dk1"/>
              </a:solidFill>
            </a:endParaRPr>
          </a:p>
          <a:p>
            <a:pPr marL="0" indent="0">
              <a:buNone/>
            </a:pPr>
            <a:r>
              <a:rPr lang="en" b="1">
                <a:solidFill>
                  <a:schemeClr val="dk1"/>
                </a:solidFill>
              </a:rPr>
              <a:t>Global Diversity of Freshwater and Marine Resources used in Sustainable Harvest</a:t>
            </a:r>
            <a:endParaRPr b="1">
              <a:solidFill>
                <a:schemeClr val="dk1"/>
              </a:solidFill>
            </a:endParaRPr>
          </a:p>
          <a:p>
            <a:pPr marL="0" indent="0">
              <a:buNone/>
            </a:pPr>
            <a:endParaRPr b="1">
              <a:solidFill>
                <a:schemeClr val="dk1"/>
              </a:solidFill>
            </a:endParaRPr>
          </a:p>
          <a:p>
            <a:pPr marL="0" indent="0">
              <a:buNone/>
            </a:pPr>
            <a:r>
              <a:rPr lang="en">
                <a:solidFill>
                  <a:schemeClr val="dk1"/>
                </a:solidFill>
              </a:rPr>
              <a:t>Students </a:t>
            </a:r>
            <a:r>
              <a:rPr lang="en" b="1">
                <a:solidFill>
                  <a:schemeClr val="dk1"/>
                </a:solidFill>
              </a:rPr>
              <a:t>create and maintain a world atlas of aquaculture</a:t>
            </a:r>
            <a:r>
              <a:rPr lang="en">
                <a:solidFill>
                  <a:schemeClr val="dk1"/>
                </a:solidFill>
              </a:rPr>
              <a:t> using a wiki that can be useful to people outside of Unity College.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317" name="Google Shape;317;p51"/>
          <p:cNvSpPr txBox="1">
            <a:spLocks noGrp="1"/>
          </p:cNvSpPr>
          <p:nvPr>
            <p:ph type="body" idx="3"/>
          </p:nvPr>
        </p:nvSpPr>
        <p:spPr>
          <a:xfrm>
            <a:off x="7453561" y="1865967"/>
            <a:ext cx="3009600" cy="44204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indent="0">
              <a:buNone/>
            </a:pPr>
            <a:r>
              <a:rPr lang="en" sz="3467" b="1">
                <a:solidFill>
                  <a:schemeClr val="dk1"/>
                </a:solidFill>
              </a:rPr>
              <a:t>UESP 605</a:t>
            </a:r>
            <a:endParaRPr sz="3467" b="1">
              <a:solidFill>
                <a:schemeClr val="dk1"/>
              </a:solidFill>
            </a:endParaRPr>
          </a:p>
          <a:p>
            <a:pPr marL="0" indent="0">
              <a:buNone/>
            </a:pPr>
            <a:r>
              <a:rPr lang="en" b="1">
                <a:solidFill>
                  <a:schemeClr val="dk1"/>
                </a:solidFill>
              </a:rPr>
              <a:t>Sustainable Design: Creating Sustainable Buildings</a:t>
            </a:r>
            <a:endParaRPr b="1">
              <a:solidFill>
                <a:schemeClr val="dk1"/>
              </a:solidFill>
            </a:endParaRPr>
          </a:p>
          <a:p>
            <a:pPr marL="0" indent="0">
              <a:buNone/>
            </a:pPr>
            <a:endParaRPr b="1">
              <a:solidFill>
                <a:schemeClr val="dk1"/>
              </a:solidFill>
            </a:endParaRPr>
          </a:p>
          <a:p>
            <a:pPr marL="0" indent="0">
              <a:buNone/>
            </a:pPr>
            <a:r>
              <a:rPr lang="en">
                <a:solidFill>
                  <a:schemeClr val="dk1"/>
                </a:solidFill>
              </a:rPr>
              <a:t>Students evaluate the sustainability of an existing structure and </a:t>
            </a:r>
            <a:r>
              <a:rPr lang="en" b="1">
                <a:solidFill>
                  <a:schemeClr val="dk1"/>
                </a:solidFill>
              </a:rPr>
              <a:t>create a plan</a:t>
            </a:r>
            <a:r>
              <a:rPr lang="en">
                <a:solidFill>
                  <a:schemeClr val="dk1"/>
                </a:solidFill>
              </a:rPr>
              <a:t> for improving the sustainability of that structure.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idele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621</Words>
  <Application>Microsoft Office PowerPoint</Application>
  <PresentationFormat>Widescreen</PresentationFormat>
  <Paragraphs>126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Impact</vt:lpstr>
      <vt:lpstr>Open Sans</vt:lpstr>
      <vt:lpstr>Open Sans SemiBold</vt:lpstr>
      <vt:lpstr>Titillium Web</vt:lpstr>
      <vt:lpstr>Fidele template</vt:lpstr>
      <vt:lpstr>The Role of Instructional Design Unity College Distance Education</vt:lpstr>
      <vt:lpstr>Hello!</vt:lpstr>
      <vt:lpstr>Course Design Process</vt:lpstr>
      <vt:lpstr>Instructing others is hard...</vt:lpstr>
      <vt:lpstr>...and understanding what we want to ask of our students is even harder. </vt:lpstr>
      <vt:lpstr>So, some example instructions</vt:lpstr>
      <vt:lpstr>Distance Education  </vt:lpstr>
      <vt:lpstr>Core Priorities -  Managing Course Standards </vt:lpstr>
      <vt:lpstr>Examples of what we do in courses</vt:lpstr>
      <vt:lpstr>Orbiting Priorities - Defining our Standards</vt:lpstr>
      <vt:lpstr>Examples of defined standards in courses.</vt:lpstr>
      <vt:lpstr>System/Department Priorities - Tools and Processes</vt:lpstr>
      <vt:lpstr>A look at a tool for our processes.</vt:lpstr>
      <vt:lpstr>Did anyone fold the paper shuttle?</vt:lpstr>
      <vt:lpstr>Thanks!!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Role of Instructional Design Unity College Distance Education</dc:title>
  <dc:creator>Maren McGillicuddy</dc:creator>
  <cp:lastModifiedBy>Maren McGillicuddy</cp:lastModifiedBy>
  <cp:revision>1</cp:revision>
  <dcterms:created xsi:type="dcterms:W3CDTF">2020-07-10T19:29:19Z</dcterms:created>
  <dcterms:modified xsi:type="dcterms:W3CDTF">2020-07-10T19:31:39Z</dcterms:modified>
</cp:coreProperties>
</file>