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81" r:id="rId2"/>
    <p:sldId id="480" r:id="rId3"/>
    <p:sldId id="730" r:id="rId4"/>
    <p:sldId id="811" r:id="rId5"/>
    <p:sldId id="738" r:id="rId6"/>
    <p:sldId id="732" r:id="rId7"/>
    <p:sldId id="733" r:id="rId8"/>
    <p:sldId id="430" r:id="rId9"/>
    <p:sldId id="735" r:id="rId10"/>
    <p:sldId id="535" r:id="rId11"/>
    <p:sldId id="798" r:id="rId12"/>
    <p:sldId id="799" r:id="rId13"/>
    <p:sldId id="555" r:id="rId14"/>
    <p:sldId id="739" r:id="rId15"/>
    <p:sldId id="740" r:id="rId16"/>
    <p:sldId id="741" r:id="rId17"/>
    <p:sldId id="742" r:id="rId18"/>
    <p:sldId id="743" r:id="rId19"/>
    <p:sldId id="536" r:id="rId20"/>
    <p:sldId id="748" r:id="rId21"/>
    <p:sldId id="749" r:id="rId22"/>
    <p:sldId id="750" r:id="rId23"/>
    <p:sldId id="752" r:id="rId24"/>
    <p:sldId id="753" r:id="rId25"/>
    <p:sldId id="783" r:id="rId26"/>
    <p:sldId id="632" r:id="rId27"/>
    <p:sldId id="802" r:id="rId28"/>
    <p:sldId id="804" r:id="rId29"/>
    <p:sldId id="806" r:id="rId30"/>
    <p:sldId id="808" r:id="rId31"/>
    <p:sldId id="755" r:id="rId32"/>
    <p:sldId id="677" r:id="rId33"/>
    <p:sldId id="756" r:id="rId34"/>
    <p:sldId id="757" r:id="rId35"/>
    <p:sldId id="759" r:id="rId36"/>
    <p:sldId id="760" r:id="rId37"/>
    <p:sldId id="809" r:id="rId38"/>
    <p:sldId id="810" r:id="rId39"/>
    <p:sldId id="779" r:id="rId40"/>
    <p:sldId id="765" r:id="rId41"/>
    <p:sldId id="766" r:id="rId42"/>
    <p:sldId id="767" r:id="rId43"/>
    <p:sldId id="768" r:id="rId44"/>
    <p:sldId id="769" r:id="rId45"/>
    <p:sldId id="770" r:id="rId46"/>
    <p:sldId id="771" r:id="rId47"/>
    <p:sldId id="772" r:id="rId48"/>
    <p:sldId id="773" r:id="rId49"/>
    <p:sldId id="774" r:id="rId50"/>
    <p:sldId id="775" r:id="rId51"/>
    <p:sldId id="776" r:id="rId52"/>
    <p:sldId id="777" r:id="rId53"/>
    <p:sldId id="778" r:id="rId54"/>
    <p:sldId id="781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fessional Development" id="{C8E175B8-26C5-44F1-B33E-C94F1EE6DEEB}">
          <p14:sldIdLst/>
        </p14:section>
        <p14:section name="Employee Photos" id="{4535FD08-43D6-4D4C-81FE-A812C8E2CB2C}">
          <p14:sldIdLst/>
        </p14:section>
        <p14:section name="State of the College" id="{81D5CDF4-A171-47A8-9491-137605F992F2}">
          <p14:sldIdLst>
            <p14:sldId id="481"/>
            <p14:sldId id="480"/>
            <p14:sldId id="730"/>
            <p14:sldId id="811"/>
          </p14:sldIdLst>
        </p14:section>
        <p14:section name="Academic Progress &amp; Assets" id="{6CB6FE47-5AA1-485C-8A2D-2816E9369BE6}">
          <p14:sldIdLst>
            <p14:sldId id="738"/>
            <p14:sldId id="732"/>
            <p14:sldId id="733"/>
            <p14:sldId id="430"/>
            <p14:sldId id="735"/>
          </p14:sldIdLst>
        </p14:section>
        <p14:section name="Flagship Projects" id="{22AE8B27-2FF0-4C44-B593-2F1856A1F8B7}">
          <p14:sldIdLst>
            <p14:sldId id="535"/>
            <p14:sldId id="798"/>
            <p14:sldId id="799"/>
          </p14:sldIdLst>
        </p14:section>
        <p14:section name="Crisis Management Planning" id="{7872B334-0D38-41EB-990D-3399B540E850}">
          <p14:sldIdLst>
            <p14:sldId id="555"/>
            <p14:sldId id="739"/>
          </p14:sldIdLst>
        </p14:section>
        <p14:section name="First 2 Years" id="{55AC7D70-12BD-4D0D-B7F1-1E589C7D4E8C}">
          <p14:sldIdLst>
            <p14:sldId id="740"/>
            <p14:sldId id="741"/>
            <p14:sldId id="742"/>
          </p14:sldIdLst>
        </p14:section>
        <p14:section name="Technology Implementation" id="{B96DAD3E-E008-46AA-84FF-ED09930C683B}">
          <p14:sldIdLst>
            <p14:sldId id="743"/>
            <p14:sldId id="536"/>
            <p14:sldId id="748"/>
            <p14:sldId id="749"/>
            <p14:sldId id="750"/>
            <p14:sldId id="752"/>
          </p14:sldIdLst>
        </p14:section>
        <p14:section name="State of the College Part II" id="{BD5BFE7D-85D3-4C3C-B0B9-6E71DB87E113}">
          <p14:sldIdLst>
            <p14:sldId id="753"/>
            <p14:sldId id="783"/>
          </p14:sldIdLst>
        </p14:section>
        <p14:section name="Budget Review" id="{563D515D-78A4-4310-A874-22D4336223CA}">
          <p14:sldIdLst>
            <p14:sldId id="632"/>
            <p14:sldId id="802"/>
            <p14:sldId id="804"/>
            <p14:sldId id="806"/>
            <p14:sldId id="808"/>
          </p14:sldIdLst>
        </p14:section>
        <p14:section name="Flagship" id="{B58EAD3D-7CB8-4039-8D91-C3ECDFD5FFBD}">
          <p14:sldIdLst>
            <p14:sldId id="755"/>
            <p14:sldId id="677"/>
            <p14:sldId id="756"/>
          </p14:sldIdLst>
        </p14:section>
        <p14:section name="Sky Lodge" id="{F1DC5963-2BB5-4E5B-A1BE-4D70D868F12D}">
          <p14:sldIdLst>
            <p14:sldId id="757"/>
            <p14:sldId id="759"/>
          </p14:sldIdLst>
        </p14:section>
        <p14:section name="Distance Education" id="{1B9C171F-64B9-4A19-AEC2-D1D6CCA9868F}">
          <p14:sldIdLst>
            <p14:sldId id="760"/>
            <p14:sldId id="809"/>
            <p14:sldId id="810"/>
          </p14:sldIdLst>
        </p14:section>
        <p14:section name="Strategic Planning" id="{2008ADA0-8953-4733-B1CE-A9D5FFF5DA50}">
          <p14:sldIdLst>
            <p14:sldId id="779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Zavodny" initials="jz" lastIdx="3" clrIdx="0">
    <p:extLst>
      <p:ext uri="{19B8F6BF-5375-455C-9EA6-DF929625EA0E}">
        <p15:presenceInfo xmlns:p15="http://schemas.microsoft.com/office/powerpoint/2012/main" userId="John Zavod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15"/>
    <a:srgbClr val="97A2BC"/>
    <a:srgbClr val="D9E0F0"/>
    <a:srgbClr val="FFFFFF"/>
    <a:srgbClr val="EAE6F1"/>
    <a:srgbClr val="B5C0E0"/>
    <a:srgbClr val="4282BD"/>
    <a:srgbClr val="F4A616"/>
    <a:srgbClr val="01CE96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1824" autoAdjust="0"/>
  </p:normalViewPr>
  <p:slideViewPr>
    <p:cSldViewPr snapToGrid="0">
      <p:cViewPr varScale="1">
        <p:scale>
          <a:sx n="99" d="100"/>
          <a:sy n="99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7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atfish\homefolder\BDoore\CSSODocuments\Professional%20Development%20Presentations\S19\Data%20for%20Spring%202019%20Goal%20Report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Unity College Flagship</a:t>
            </a:r>
          </a:p>
          <a:p>
            <a:pPr>
              <a:defRPr/>
            </a:pPr>
            <a:r>
              <a:rPr lang="en-US"/>
              <a:t>Spring</a:t>
            </a:r>
            <a:r>
              <a:rPr lang="en-US" baseline="0"/>
              <a:t> </a:t>
            </a:r>
            <a:r>
              <a:rPr lang="en-US"/>
              <a:t>Enrollment Goals Versus Actual</a:t>
            </a:r>
            <a:r>
              <a:rPr lang="en-US" baseline="0"/>
              <a:t> 2018-2019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Dashboard!$AG$4</c:f>
              <c:strCache>
                <c:ptCount val="1"/>
                <c:pt idx="0">
                  <c:v>Goal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Dashboard!$AF$5:$AF$10</c:f>
              <c:strCache>
                <c:ptCount val="6"/>
                <c:pt idx="0">
                  <c:v>2018 Total Enrollment</c:v>
                </c:pt>
                <c:pt idx="1">
                  <c:v>2019 Total Enrollment</c:v>
                </c:pt>
                <c:pt idx="2">
                  <c:v>2018 Returning Enrollment</c:v>
                </c:pt>
                <c:pt idx="3">
                  <c:v>2019 Returning Enrollment</c:v>
                </c:pt>
                <c:pt idx="4">
                  <c:v>2018 Incoming Enrollment</c:v>
                </c:pt>
                <c:pt idx="5">
                  <c:v>2019 Incoming Enrollment</c:v>
                </c:pt>
              </c:strCache>
            </c:strRef>
          </c:cat>
          <c:val>
            <c:numRef>
              <c:f>Dashboard!$AG$5:$AG$10</c:f>
              <c:numCache>
                <c:formatCode>General</c:formatCode>
                <c:ptCount val="6"/>
                <c:pt idx="0">
                  <c:v>660</c:v>
                </c:pt>
                <c:pt idx="1">
                  <c:v>663</c:v>
                </c:pt>
                <c:pt idx="2">
                  <c:v>623</c:v>
                </c:pt>
                <c:pt idx="3">
                  <c:v>635</c:v>
                </c:pt>
                <c:pt idx="4">
                  <c:v>30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19-43F9-A6F9-16C9D023143E}"/>
            </c:ext>
          </c:extLst>
        </c:ser>
        <c:ser>
          <c:idx val="1"/>
          <c:order val="1"/>
          <c:tx>
            <c:strRef>
              <c:f>Dashboard!$AH$4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Dashboard!$AF$5:$AF$10</c:f>
              <c:strCache>
                <c:ptCount val="6"/>
                <c:pt idx="0">
                  <c:v>2018 Total Enrollment</c:v>
                </c:pt>
                <c:pt idx="1">
                  <c:v>2019 Total Enrollment</c:v>
                </c:pt>
                <c:pt idx="2">
                  <c:v>2018 Returning Enrollment</c:v>
                </c:pt>
                <c:pt idx="3">
                  <c:v>2019 Returning Enrollment</c:v>
                </c:pt>
                <c:pt idx="4">
                  <c:v>2018 Incoming Enrollment</c:v>
                </c:pt>
                <c:pt idx="5">
                  <c:v>2019 Incoming Enrollment</c:v>
                </c:pt>
              </c:strCache>
            </c:strRef>
          </c:cat>
          <c:val>
            <c:numRef>
              <c:f>Dashboard!$AH$5:$AH$10</c:f>
              <c:numCache>
                <c:formatCode>General</c:formatCode>
                <c:ptCount val="6"/>
                <c:pt idx="0">
                  <c:v>646</c:v>
                </c:pt>
                <c:pt idx="1">
                  <c:v>652</c:v>
                </c:pt>
                <c:pt idx="2">
                  <c:v>632</c:v>
                </c:pt>
                <c:pt idx="3">
                  <c:v>632</c:v>
                </c:pt>
                <c:pt idx="4">
                  <c:v>14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19-43F9-A6F9-16C9D0231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4778936"/>
        <c:axId val="504787792"/>
      </c:barChart>
      <c:catAx>
        <c:axId val="50477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787792"/>
        <c:crosses val="autoZero"/>
        <c:auto val="1"/>
        <c:lblAlgn val="ctr"/>
        <c:lblOffset val="100"/>
        <c:noMultiLvlLbl val="0"/>
      </c:catAx>
      <c:valAx>
        <c:axId val="50478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778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>
        <a:alpha val="95000"/>
      </a:sys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Unity College Flagship Housing Occupancy &amp; Meal Plans: 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0" i="0" baseline="0">
                <a:effectLst/>
              </a:rPr>
              <a:t>Goals Versus Actual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Dashboard!$AG$38</c:f>
              <c:strCache>
                <c:ptCount val="1"/>
                <c:pt idx="0">
                  <c:v>Goal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Dashboard!$AF$39:$AF$42</c:f>
              <c:strCache>
                <c:ptCount val="4"/>
                <c:pt idx="0">
                  <c:v>2018 Residential Occupancy</c:v>
                </c:pt>
                <c:pt idx="1">
                  <c:v>2019 Residential Occupancy</c:v>
                </c:pt>
                <c:pt idx="2">
                  <c:v> 2018 Total Meal Plans</c:v>
                </c:pt>
                <c:pt idx="3">
                  <c:v>2019 Total Meal Plans</c:v>
                </c:pt>
              </c:strCache>
            </c:strRef>
          </c:cat>
          <c:val>
            <c:numRef>
              <c:f>Dashboard!$AG$39:$AG$42</c:f>
              <c:numCache>
                <c:formatCode>General</c:formatCode>
                <c:ptCount val="4"/>
                <c:pt idx="0">
                  <c:v>456</c:v>
                </c:pt>
                <c:pt idx="1">
                  <c:v>459</c:v>
                </c:pt>
                <c:pt idx="2">
                  <c:v>438</c:v>
                </c:pt>
                <c:pt idx="3">
                  <c:v>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2-4244-B7DD-83D5B569FCBE}"/>
            </c:ext>
          </c:extLst>
        </c:ser>
        <c:ser>
          <c:idx val="1"/>
          <c:order val="1"/>
          <c:tx>
            <c:strRef>
              <c:f>Dashboard!$AH$38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Dashboard!$AF$39:$AF$42</c:f>
              <c:strCache>
                <c:ptCount val="4"/>
                <c:pt idx="0">
                  <c:v>2018 Residential Occupancy</c:v>
                </c:pt>
                <c:pt idx="1">
                  <c:v>2019 Residential Occupancy</c:v>
                </c:pt>
                <c:pt idx="2">
                  <c:v> 2018 Total Meal Plans</c:v>
                </c:pt>
                <c:pt idx="3">
                  <c:v>2019 Total Meal Plans</c:v>
                </c:pt>
              </c:strCache>
            </c:strRef>
          </c:cat>
          <c:val>
            <c:numRef>
              <c:f>Dashboard!$AH$39:$AH$42</c:f>
              <c:numCache>
                <c:formatCode>General</c:formatCode>
                <c:ptCount val="4"/>
                <c:pt idx="0">
                  <c:v>464</c:v>
                </c:pt>
                <c:pt idx="1">
                  <c:v>451</c:v>
                </c:pt>
                <c:pt idx="2">
                  <c:v>458</c:v>
                </c:pt>
                <c:pt idx="3">
                  <c:v>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2-4244-B7DD-83D5B569F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690424"/>
        <c:axId val="693690752"/>
      </c:barChart>
      <c:catAx>
        <c:axId val="69369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690752"/>
        <c:crosses val="autoZero"/>
        <c:auto val="1"/>
        <c:lblAlgn val="ctr"/>
        <c:lblOffset val="100"/>
        <c:noMultiLvlLbl val="0"/>
      </c:catAx>
      <c:valAx>
        <c:axId val="6936907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69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Credit</a:t>
            </a:r>
            <a:r>
              <a:rPr lang="en-US" sz="2400" baseline="0" dirty="0"/>
              <a:t> and Revenue Generation </a:t>
            </a:r>
          </a:p>
          <a:p>
            <a:pPr>
              <a:defRPr sz="2400"/>
            </a:pPr>
            <a:r>
              <a:rPr lang="en-US" sz="2400" baseline="0" dirty="0"/>
              <a:t>Goal vs. Actual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Goal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C7-4358-ABB2-AB4E07259F1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9C7-4358-ABB2-AB4E07259F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Graduate</c:v>
                </c:pt>
                <c:pt idx="1">
                  <c:v>Undergraduate</c:v>
                </c:pt>
                <c:pt idx="2">
                  <c:v>Graduate</c:v>
                </c:pt>
                <c:pt idx="3">
                  <c:v>Undergraduate</c:v>
                </c:pt>
                <c:pt idx="4">
                  <c:v>Graduate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270</c:v>
                </c:pt>
                <c:pt idx="1">
                  <c:v>62</c:v>
                </c:pt>
                <c:pt idx="2">
                  <c:v>261</c:v>
                </c:pt>
                <c:pt idx="3">
                  <c:v>82</c:v>
                </c:pt>
                <c:pt idx="4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7-4DF6-B2B0-6E9F82BBD9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C7-4358-ABB2-AB4E07259F1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C7-4358-ABB2-AB4E07259F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Graduate</c:v>
                </c:pt>
                <c:pt idx="1">
                  <c:v>Undergraduate</c:v>
                </c:pt>
                <c:pt idx="2">
                  <c:v>Graduate</c:v>
                </c:pt>
                <c:pt idx="3">
                  <c:v>Undergraduate</c:v>
                </c:pt>
                <c:pt idx="4">
                  <c:v>Graduate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228</c:v>
                </c:pt>
                <c:pt idx="1">
                  <c:v>96</c:v>
                </c:pt>
                <c:pt idx="2">
                  <c:v>282</c:v>
                </c:pt>
                <c:pt idx="3">
                  <c:v>207</c:v>
                </c:pt>
                <c:pt idx="4">
                  <c:v>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67-4DF6-B2B0-6E9F82BBD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8995520"/>
        <c:axId val="668998472"/>
      </c:barChart>
      <c:catAx>
        <c:axId val="66899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998472"/>
        <c:crosses val="autoZero"/>
        <c:auto val="1"/>
        <c:lblAlgn val="ctr"/>
        <c:lblOffset val="100"/>
        <c:noMultiLvlLbl val="0"/>
      </c:catAx>
      <c:valAx>
        <c:axId val="668998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899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Demographics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C4-4DCE-B929-931AB00FA3C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917-4B12-99C6-D31532667372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C4-4DCE-B929-931AB00FA3C6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17-4B12-99C6-D315326673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C4-4DCE-B929-931AB00FA3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Students: 132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2598328014321402"/>
          <c:y val="0.22820051128298668"/>
          <c:w val="0.54015633026736731"/>
          <c:h val="0.726287679591651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12-489C-9227-47407B69A13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12-489C-9227-47407B69A13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12-489C-9227-47407B69A13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12-489C-9227-47407B69A1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Graduate FT</c:v>
                </c:pt>
                <c:pt idx="1">
                  <c:v>Graduate PT</c:v>
                </c:pt>
                <c:pt idx="2">
                  <c:v>Undergraduate FT</c:v>
                </c:pt>
                <c:pt idx="3">
                  <c:v>Undergraduate PT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57</c:v>
                </c:pt>
                <c:pt idx="2">
                  <c:v>32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12-489C-9227-47407B69A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75349584"/>
        <c:axId val="675358440"/>
      </c:barChart>
      <c:valAx>
        <c:axId val="6753584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675349584"/>
        <c:crosses val="autoZero"/>
        <c:crossBetween val="between"/>
      </c:valAx>
      <c:catAx>
        <c:axId val="675349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358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3110C-2E9B-4B09-BB81-18CFCBF56BDF}" type="doc">
      <dgm:prSet loTypeId="urn:microsoft.com/office/officeart/2005/8/layout/cycle2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03CB288-7819-48CE-A9D7-E0245C5A733B}">
      <dgm:prSet phldrT="[Text]" custT="1"/>
      <dgm:spPr/>
      <dgm:t>
        <a:bodyPr/>
        <a:lstStyle/>
        <a:p>
          <a:pPr algn="ctr"/>
          <a:r>
            <a:rPr lang="en-US" sz="1400" dirty="0">
              <a:latin typeface="Century Gothic" panose="020B0502020202020204" pitchFamily="34" charset="0"/>
            </a:rPr>
            <a:t>May ‘18</a:t>
          </a:r>
        </a:p>
        <a:p>
          <a:pPr algn="ctr"/>
          <a:r>
            <a:rPr lang="en-US" sz="1400" dirty="0">
              <a:latin typeface="Century Gothic" panose="020B0502020202020204" pitchFamily="34" charset="0"/>
            </a:rPr>
            <a:t>Retire current plan, commission new</a:t>
          </a:r>
        </a:p>
      </dgm:t>
    </dgm:pt>
    <dgm:pt modelId="{4D892D00-7AB5-4D2B-91FD-C3CDF1CAFD5C}" type="parTrans" cxnId="{7B521303-EAA5-492A-9C26-29F9F88F79A7}">
      <dgm:prSet/>
      <dgm:spPr/>
      <dgm:t>
        <a:bodyPr/>
        <a:lstStyle/>
        <a:p>
          <a:pPr algn="ctr"/>
          <a:endParaRPr lang="en-US" sz="48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8DA158D2-9BBD-4924-9505-0B620C5A3927}" type="sibTrans" cxnId="{7B521303-EAA5-492A-9C26-29F9F88F79A7}">
      <dgm:prSet custT="1"/>
      <dgm:spPr/>
      <dgm:t>
        <a:bodyPr/>
        <a:lstStyle/>
        <a:p>
          <a:pPr algn="ctr"/>
          <a:endParaRPr lang="en-US" sz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B55B6916-D45A-4F33-8977-58199046160D}">
      <dgm:prSet phldrT="[Text]" custT="1"/>
      <dgm:spPr/>
      <dgm:t>
        <a:bodyPr/>
        <a:lstStyle/>
        <a:p>
          <a:pPr algn="ctr"/>
          <a:r>
            <a:rPr lang="en-US" sz="1200" dirty="0">
              <a:latin typeface="Century Gothic" panose="020B0502020202020204" pitchFamily="34" charset="0"/>
            </a:rPr>
            <a:t>August ‘18</a:t>
          </a:r>
        </a:p>
        <a:p>
          <a:pPr algn="ctr"/>
          <a:r>
            <a:rPr lang="en-US" sz="1200" dirty="0">
              <a:latin typeface="Century Gothic" panose="020B0502020202020204" pitchFamily="34" charset="0"/>
            </a:rPr>
            <a:t>Establish lens, framework, assumptions, + process w board</a:t>
          </a:r>
        </a:p>
      </dgm:t>
    </dgm:pt>
    <dgm:pt modelId="{34A1D60D-0EB8-4D27-8E1A-EA5245D04060}" type="parTrans" cxnId="{E47DDDD5-7D7D-4154-B8C0-D975E99BD0A7}">
      <dgm:prSet/>
      <dgm:spPr/>
      <dgm:t>
        <a:bodyPr/>
        <a:lstStyle/>
        <a:p>
          <a:pPr algn="ctr"/>
          <a:endParaRPr lang="en-US" sz="48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4E44F24B-280C-43E8-A293-4F300D72A450}" type="sibTrans" cxnId="{E47DDDD5-7D7D-4154-B8C0-D975E99BD0A7}">
      <dgm:prSet custT="1"/>
      <dgm:spPr/>
      <dgm:t>
        <a:bodyPr/>
        <a:lstStyle/>
        <a:p>
          <a:pPr algn="ctr"/>
          <a:endParaRPr lang="en-US" sz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2E7C1529-F371-4109-A821-B8695ECC985E}">
      <dgm:prSet phldrT="[Text]" custT="1"/>
      <dgm:spPr>
        <a:noFill/>
      </dgm:spPr>
      <dgm:t>
        <a:bodyPr/>
        <a:lstStyle/>
        <a:p>
          <a:pPr algn="ctr"/>
          <a:r>
            <a:rPr lang="en-US" sz="1400" dirty="0">
              <a:latin typeface="Century Gothic" panose="020B0502020202020204" pitchFamily="34" charset="0"/>
            </a:rPr>
            <a:t>Fall ‘18</a:t>
          </a:r>
        </a:p>
        <a:p>
          <a:pPr algn="ctr"/>
          <a:r>
            <a:rPr lang="en-US" sz="1400" dirty="0">
              <a:latin typeface="Century Gothic" panose="020B0502020202020204" pitchFamily="34" charset="0"/>
            </a:rPr>
            <a:t>Develop draft plan</a:t>
          </a:r>
        </a:p>
      </dgm:t>
    </dgm:pt>
    <dgm:pt modelId="{B696D747-BD20-4EE2-B38A-CC741C456B13}" type="parTrans" cxnId="{DD770E59-B354-4535-97C3-56979A2607C6}">
      <dgm:prSet/>
      <dgm:spPr/>
      <dgm:t>
        <a:bodyPr/>
        <a:lstStyle/>
        <a:p>
          <a:pPr algn="ctr"/>
          <a:endParaRPr lang="en-US" sz="48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CAACBAC7-7713-4DCD-B35A-83FDFA65060F}" type="sibTrans" cxnId="{DD770E59-B354-4535-97C3-56979A2607C6}">
      <dgm:prSet custT="1"/>
      <dgm:spPr/>
      <dgm:t>
        <a:bodyPr/>
        <a:lstStyle/>
        <a:p>
          <a:pPr algn="ctr"/>
          <a:endParaRPr lang="en-US" sz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851DA23F-C026-4E8D-8EAC-FE42792FF74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1400" dirty="0">
              <a:latin typeface="Century Gothic" panose="020B0502020202020204" pitchFamily="34" charset="0"/>
            </a:rPr>
            <a:t>Spring ‘19</a:t>
          </a:r>
        </a:p>
        <a:p>
          <a:pPr algn="ctr"/>
          <a:r>
            <a:rPr lang="en-US" sz="1400" dirty="0">
              <a:latin typeface="Century Gothic" panose="020B0502020202020204" pitchFamily="34" charset="0"/>
            </a:rPr>
            <a:t>Develop KPIs, + multi-year budget model</a:t>
          </a:r>
        </a:p>
      </dgm:t>
    </dgm:pt>
    <dgm:pt modelId="{2FF86895-7B01-48D5-8D58-66397DF1F467}" type="parTrans" cxnId="{90E26B60-A710-4785-A4EF-55E221C49DB0}">
      <dgm:prSet/>
      <dgm:spPr/>
      <dgm:t>
        <a:bodyPr/>
        <a:lstStyle/>
        <a:p>
          <a:pPr algn="ctr"/>
          <a:endParaRPr lang="en-US" sz="48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2C78522D-EC19-4E1E-8D9C-46380706242D}" type="sibTrans" cxnId="{90E26B60-A710-4785-A4EF-55E221C49DB0}">
      <dgm:prSet custT="1"/>
      <dgm:spPr/>
      <dgm:t>
        <a:bodyPr/>
        <a:lstStyle/>
        <a:p>
          <a:pPr algn="ctr"/>
          <a:endParaRPr lang="en-US" sz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D48120F9-6A8B-48E7-BD14-AA31522941ED}">
      <dgm:prSet phldrT="[Text]" custT="1"/>
      <dgm:spPr/>
      <dgm:t>
        <a:bodyPr/>
        <a:lstStyle/>
        <a:p>
          <a:pPr algn="ctr"/>
          <a:r>
            <a:rPr lang="en-US" sz="1400" dirty="0">
              <a:latin typeface="Century Gothic" panose="020B0502020202020204" pitchFamily="34" charset="0"/>
            </a:rPr>
            <a:t>May ‘19</a:t>
          </a:r>
        </a:p>
        <a:p>
          <a:pPr algn="ctr"/>
          <a:r>
            <a:rPr lang="en-US" sz="1400" dirty="0">
              <a:latin typeface="Century Gothic" panose="020B0502020202020204" pitchFamily="34" charset="0"/>
            </a:rPr>
            <a:t>Adopt new plan</a:t>
          </a:r>
        </a:p>
      </dgm:t>
    </dgm:pt>
    <dgm:pt modelId="{4362471B-AD00-4823-AFF7-D246D413E9CF}" type="parTrans" cxnId="{ACD968BA-7D91-46F4-B9C1-E79E8220DE7E}">
      <dgm:prSet/>
      <dgm:spPr/>
      <dgm:t>
        <a:bodyPr/>
        <a:lstStyle/>
        <a:p>
          <a:pPr algn="ctr"/>
          <a:endParaRPr lang="en-US" sz="48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C6886438-7010-480B-A2AF-5DAE0925FC19}" type="sibTrans" cxnId="{ACD968BA-7D91-46F4-B9C1-E79E8220DE7E}">
      <dgm:prSet custT="1"/>
      <dgm:spPr/>
      <dgm:t>
        <a:bodyPr/>
        <a:lstStyle/>
        <a:p>
          <a:pPr algn="ctr"/>
          <a:endParaRPr lang="en-US" sz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gm:t>
    </dgm:pt>
    <dgm:pt modelId="{B773ADCD-87F2-4A6C-A33F-B3ABC26B3B50}">
      <dgm:prSet phldrT="[Text]" custT="1"/>
      <dgm:spPr/>
      <dgm:t>
        <a:bodyPr/>
        <a:lstStyle/>
        <a:p>
          <a:pPr algn="ctr"/>
          <a:r>
            <a:rPr lang="en-US" sz="1400" dirty="0">
              <a:latin typeface="Century Gothic" panose="020B0502020202020204" pitchFamily="34" charset="0"/>
            </a:rPr>
            <a:t>June ‘18</a:t>
          </a:r>
        </a:p>
        <a:p>
          <a:pPr algn="ctr"/>
          <a:r>
            <a:rPr lang="en-US" sz="1400" dirty="0">
              <a:latin typeface="Century Gothic" panose="020B0502020202020204" pitchFamily="34" charset="0"/>
            </a:rPr>
            <a:t>Ideate w Sr. Leadership</a:t>
          </a:r>
        </a:p>
      </dgm:t>
    </dgm:pt>
    <dgm:pt modelId="{135FB4F0-664E-435E-B649-203A05507F7E}" type="parTrans" cxnId="{D02913D6-2E87-43B7-84E2-FD8920961C47}">
      <dgm:prSet/>
      <dgm:spPr/>
      <dgm:t>
        <a:bodyPr/>
        <a:lstStyle/>
        <a:p>
          <a:pPr algn="ctr"/>
          <a:endParaRPr lang="en-US" sz="4800">
            <a:solidFill>
              <a:schemeClr val="bg2">
                <a:lumMod val="10000"/>
              </a:schemeClr>
            </a:solidFill>
          </a:endParaRPr>
        </a:p>
      </dgm:t>
    </dgm:pt>
    <dgm:pt modelId="{BD54495A-7526-4CE6-B4A9-F84A7BFE1709}" type="sibTrans" cxnId="{D02913D6-2E87-43B7-84E2-FD8920961C47}">
      <dgm:prSet custT="1"/>
      <dgm:spPr/>
      <dgm:t>
        <a:bodyPr/>
        <a:lstStyle/>
        <a:p>
          <a:pPr algn="ctr"/>
          <a:endParaRPr lang="en-US" sz="1200">
            <a:solidFill>
              <a:schemeClr val="bg2">
                <a:lumMod val="10000"/>
              </a:schemeClr>
            </a:solidFill>
          </a:endParaRPr>
        </a:p>
      </dgm:t>
    </dgm:pt>
    <dgm:pt modelId="{9B5490C0-BB77-404F-AFEC-9422F472C9EC}" type="pres">
      <dgm:prSet presAssocID="{8933110C-2E9B-4B09-BB81-18CFCBF56BDF}" presName="cycle" presStyleCnt="0">
        <dgm:presLayoutVars>
          <dgm:dir/>
          <dgm:resizeHandles val="exact"/>
        </dgm:presLayoutVars>
      </dgm:prSet>
      <dgm:spPr/>
    </dgm:pt>
    <dgm:pt modelId="{6282E4D2-DC30-4F56-B7BD-74659FCF72E3}" type="pres">
      <dgm:prSet presAssocID="{D03CB288-7819-48CE-A9D7-E0245C5A733B}" presName="node" presStyleLbl="node1" presStyleIdx="0" presStyleCnt="6">
        <dgm:presLayoutVars>
          <dgm:bulletEnabled val="1"/>
        </dgm:presLayoutVars>
      </dgm:prSet>
      <dgm:spPr/>
    </dgm:pt>
    <dgm:pt modelId="{A4ABFC63-9D96-4E06-89CA-591BAFF3199A}" type="pres">
      <dgm:prSet presAssocID="{8DA158D2-9BBD-4924-9505-0B620C5A3927}" presName="sibTrans" presStyleLbl="sibTrans2D1" presStyleIdx="0" presStyleCnt="6"/>
      <dgm:spPr/>
    </dgm:pt>
    <dgm:pt modelId="{0216E45E-05FA-411B-B6C4-7E11B76BDB29}" type="pres">
      <dgm:prSet presAssocID="{8DA158D2-9BBD-4924-9505-0B620C5A3927}" presName="connectorText" presStyleLbl="sibTrans2D1" presStyleIdx="0" presStyleCnt="6"/>
      <dgm:spPr/>
    </dgm:pt>
    <dgm:pt modelId="{28A88A75-3AE0-4F34-9473-A3B52EFFDAD8}" type="pres">
      <dgm:prSet presAssocID="{B773ADCD-87F2-4A6C-A33F-B3ABC26B3B50}" presName="node" presStyleLbl="node1" presStyleIdx="1" presStyleCnt="6">
        <dgm:presLayoutVars>
          <dgm:bulletEnabled val="1"/>
        </dgm:presLayoutVars>
      </dgm:prSet>
      <dgm:spPr/>
    </dgm:pt>
    <dgm:pt modelId="{A263BBDF-5C72-49EC-B71A-3EBE096D8645}" type="pres">
      <dgm:prSet presAssocID="{BD54495A-7526-4CE6-B4A9-F84A7BFE1709}" presName="sibTrans" presStyleLbl="sibTrans2D1" presStyleIdx="1" presStyleCnt="6"/>
      <dgm:spPr/>
    </dgm:pt>
    <dgm:pt modelId="{69852703-3D56-4603-AF73-12F1C4220790}" type="pres">
      <dgm:prSet presAssocID="{BD54495A-7526-4CE6-B4A9-F84A7BFE1709}" presName="connectorText" presStyleLbl="sibTrans2D1" presStyleIdx="1" presStyleCnt="6"/>
      <dgm:spPr/>
    </dgm:pt>
    <dgm:pt modelId="{0BBFE32F-D746-4F8D-9793-D2B67519AF6A}" type="pres">
      <dgm:prSet presAssocID="{B55B6916-D45A-4F33-8977-58199046160D}" presName="node" presStyleLbl="node1" presStyleIdx="2" presStyleCnt="6">
        <dgm:presLayoutVars>
          <dgm:bulletEnabled val="1"/>
        </dgm:presLayoutVars>
      </dgm:prSet>
      <dgm:spPr/>
    </dgm:pt>
    <dgm:pt modelId="{0D300164-62B9-4BDA-BAD0-CE5974C6D684}" type="pres">
      <dgm:prSet presAssocID="{4E44F24B-280C-43E8-A293-4F300D72A450}" presName="sibTrans" presStyleLbl="sibTrans2D1" presStyleIdx="2" presStyleCnt="6"/>
      <dgm:spPr/>
    </dgm:pt>
    <dgm:pt modelId="{D6F7621B-0532-4CCA-8066-A0F95D0A76D7}" type="pres">
      <dgm:prSet presAssocID="{4E44F24B-280C-43E8-A293-4F300D72A450}" presName="connectorText" presStyleLbl="sibTrans2D1" presStyleIdx="2" presStyleCnt="6"/>
      <dgm:spPr/>
    </dgm:pt>
    <dgm:pt modelId="{504F35E2-4F16-4FB2-B20F-2CA7DF68A79B}" type="pres">
      <dgm:prSet presAssocID="{2E7C1529-F371-4109-A821-B8695ECC985E}" presName="node" presStyleLbl="node1" presStyleIdx="3" presStyleCnt="6">
        <dgm:presLayoutVars>
          <dgm:bulletEnabled val="1"/>
        </dgm:presLayoutVars>
      </dgm:prSet>
      <dgm:spPr/>
    </dgm:pt>
    <dgm:pt modelId="{9CC93BDE-6666-4F28-B2AF-2AEA45DC13E6}" type="pres">
      <dgm:prSet presAssocID="{CAACBAC7-7713-4DCD-B35A-83FDFA65060F}" presName="sibTrans" presStyleLbl="sibTrans2D1" presStyleIdx="3" presStyleCnt="6" custLinFactNeighborX="-5246" custLinFactNeighborY="66302"/>
      <dgm:spPr/>
    </dgm:pt>
    <dgm:pt modelId="{FA56F945-C0C4-4D34-A0BF-8A07B78EBB73}" type="pres">
      <dgm:prSet presAssocID="{CAACBAC7-7713-4DCD-B35A-83FDFA65060F}" presName="connectorText" presStyleLbl="sibTrans2D1" presStyleIdx="3" presStyleCnt="6"/>
      <dgm:spPr/>
    </dgm:pt>
    <dgm:pt modelId="{517FDD0F-95DC-4B4C-8FAF-60F22E387274}" type="pres">
      <dgm:prSet presAssocID="{851DA23F-C026-4E8D-8EAC-FE42792FF741}" presName="node" presStyleLbl="node1" presStyleIdx="4" presStyleCnt="6">
        <dgm:presLayoutVars>
          <dgm:bulletEnabled val="1"/>
        </dgm:presLayoutVars>
      </dgm:prSet>
      <dgm:spPr/>
    </dgm:pt>
    <dgm:pt modelId="{3C3455D3-E3E2-4B1C-9FB4-2EEB12EB449C}" type="pres">
      <dgm:prSet presAssocID="{2C78522D-EC19-4E1E-8D9C-46380706242D}" presName="sibTrans" presStyleLbl="sibTrans2D1" presStyleIdx="4" presStyleCnt="6"/>
      <dgm:spPr/>
    </dgm:pt>
    <dgm:pt modelId="{D2657E08-76D4-494C-809D-AB9AEDC1A258}" type="pres">
      <dgm:prSet presAssocID="{2C78522D-EC19-4E1E-8D9C-46380706242D}" presName="connectorText" presStyleLbl="sibTrans2D1" presStyleIdx="4" presStyleCnt="6"/>
      <dgm:spPr/>
    </dgm:pt>
    <dgm:pt modelId="{6AD2D0AB-993F-4C31-8BC3-C4F6616FA718}" type="pres">
      <dgm:prSet presAssocID="{D48120F9-6A8B-48E7-BD14-AA31522941ED}" presName="node" presStyleLbl="node1" presStyleIdx="5" presStyleCnt="6">
        <dgm:presLayoutVars>
          <dgm:bulletEnabled val="1"/>
        </dgm:presLayoutVars>
      </dgm:prSet>
      <dgm:spPr/>
    </dgm:pt>
    <dgm:pt modelId="{A8148FC3-B65D-4471-BA90-74F3E4E49343}" type="pres">
      <dgm:prSet presAssocID="{C6886438-7010-480B-A2AF-5DAE0925FC19}" presName="sibTrans" presStyleLbl="sibTrans2D1" presStyleIdx="5" presStyleCnt="6"/>
      <dgm:spPr/>
    </dgm:pt>
    <dgm:pt modelId="{31C205E0-EDAD-43DE-9019-57C59E2C402F}" type="pres">
      <dgm:prSet presAssocID="{C6886438-7010-480B-A2AF-5DAE0925FC19}" presName="connectorText" presStyleLbl="sibTrans2D1" presStyleIdx="5" presStyleCnt="6"/>
      <dgm:spPr/>
    </dgm:pt>
  </dgm:ptLst>
  <dgm:cxnLst>
    <dgm:cxn modelId="{70C3BC00-6A2A-4D52-B5DC-78C6ACF85516}" type="presOf" srcId="{C6886438-7010-480B-A2AF-5DAE0925FC19}" destId="{31C205E0-EDAD-43DE-9019-57C59E2C402F}" srcOrd="1" destOrd="0" presId="urn:microsoft.com/office/officeart/2005/8/layout/cycle2"/>
    <dgm:cxn modelId="{7B521303-EAA5-492A-9C26-29F9F88F79A7}" srcId="{8933110C-2E9B-4B09-BB81-18CFCBF56BDF}" destId="{D03CB288-7819-48CE-A9D7-E0245C5A733B}" srcOrd="0" destOrd="0" parTransId="{4D892D00-7AB5-4D2B-91FD-C3CDF1CAFD5C}" sibTransId="{8DA158D2-9BBD-4924-9505-0B620C5A3927}"/>
    <dgm:cxn modelId="{3990E224-6429-406C-A469-F3DE05151BC4}" type="presOf" srcId="{851DA23F-C026-4E8D-8EAC-FE42792FF741}" destId="{517FDD0F-95DC-4B4C-8FAF-60F22E387274}" srcOrd="0" destOrd="0" presId="urn:microsoft.com/office/officeart/2005/8/layout/cycle2"/>
    <dgm:cxn modelId="{17F6533B-038F-4130-AF2D-BCCF796ED741}" type="presOf" srcId="{B773ADCD-87F2-4A6C-A33F-B3ABC26B3B50}" destId="{28A88A75-3AE0-4F34-9473-A3B52EFFDAD8}" srcOrd="0" destOrd="0" presId="urn:microsoft.com/office/officeart/2005/8/layout/cycle2"/>
    <dgm:cxn modelId="{C2A1A040-6EC9-49DD-B69A-84ED7662E229}" type="presOf" srcId="{8933110C-2E9B-4B09-BB81-18CFCBF56BDF}" destId="{9B5490C0-BB77-404F-AFEC-9422F472C9EC}" srcOrd="0" destOrd="0" presId="urn:microsoft.com/office/officeart/2005/8/layout/cycle2"/>
    <dgm:cxn modelId="{FFBE2642-306F-421D-8565-7E0E7F5F0082}" type="presOf" srcId="{D03CB288-7819-48CE-A9D7-E0245C5A733B}" destId="{6282E4D2-DC30-4F56-B7BD-74659FCF72E3}" srcOrd="0" destOrd="0" presId="urn:microsoft.com/office/officeart/2005/8/layout/cycle2"/>
    <dgm:cxn modelId="{DD770E59-B354-4535-97C3-56979A2607C6}" srcId="{8933110C-2E9B-4B09-BB81-18CFCBF56BDF}" destId="{2E7C1529-F371-4109-A821-B8695ECC985E}" srcOrd="3" destOrd="0" parTransId="{B696D747-BD20-4EE2-B38A-CC741C456B13}" sibTransId="{CAACBAC7-7713-4DCD-B35A-83FDFA65060F}"/>
    <dgm:cxn modelId="{F83A8A5D-A824-46F5-A2D4-48A4E4C19EED}" type="presOf" srcId="{BD54495A-7526-4CE6-B4A9-F84A7BFE1709}" destId="{69852703-3D56-4603-AF73-12F1C4220790}" srcOrd="1" destOrd="0" presId="urn:microsoft.com/office/officeart/2005/8/layout/cycle2"/>
    <dgm:cxn modelId="{90E26B60-A710-4785-A4EF-55E221C49DB0}" srcId="{8933110C-2E9B-4B09-BB81-18CFCBF56BDF}" destId="{851DA23F-C026-4E8D-8EAC-FE42792FF741}" srcOrd="4" destOrd="0" parTransId="{2FF86895-7B01-48D5-8D58-66397DF1F467}" sibTransId="{2C78522D-EC19-4E1E-8D9C-46380706242D}"/>
    <dgm:cxn modelId="{4AAF4A6D-125C-4D15-BF0F-6658CAD2746A}" type="presOf" srcId="{8DA158D2-9BBD-4924-9505-0B620C5A3927}" destId="{0216E45E-05FA-411B-B6C4-7E11B76BDB29}" srcOrd="1" destOrd="0" presId="urn:microsoft.com/office/officeart/2005/8/layout/cycle2"/>
    <dgm:cxn modelId="{9556F26E-4E89-44B4-8434-535B66E3B06F}" type="presOf" srcId="{CAACBAC7-7713-4DCD-B35A-83FDFA65060F}" destId="{FA56F945-C0C4-4D34-A0BF-8A07B78EBB73}" srcOrd="1" destOrd="0" presId="urn:microsoft.com/office/officeart/2005/8/layout/cycle2"/>
    <dgm:cxn modelId="{891EAF75-447A-4353-9F79-9FF6E6B4FFBB}" type="presOf" srcId="{2C78522D-EC19-4E1E-8D9C-46380706242D}" destId="{D2657E08-76D4-494C-809D-AB9AEDC1A258}" srcOrd="1" destOrd="0" presId="urn:microsoft.com/office/officeart/2005/8/layout/cycle2"/>
    <dgm:cxn modelId="{BF42DE86-C5B1-4C36-B5E0-0ABF688F2B72}" type="presOf" srcId="{4E44F24B-280C-43E8-A293-4F300D72A450}" destId="{0D300164-62B9-4BDA-BAD0-CE5974C6D684}" srcOrd="0" destOrd="0" presId="urn:microsoft.com/office/officeart/2005/8/layout/cycle2"/>
    <dgm:cxn modelId="{8CD9948A-343F-4978-8AAC-ED2125752F72}" type="presOf" srcId="{D48120F9-6A8B-48E7-BD14-AA31522941ED}" destId="{6AD2D0AB-993F-4C31-8BC3-C4F6616FA718}" srcOrd="0" destOrd="0" presId="urn:microsoft.com/office/officeart/2005/8/layout/cycle2"/>
    <dgm:cxn modelId="{5F2A2E96-2442-4452-9B9D-9590D9408539}" type="presOf" srcId="{2E7C1529-F371-4109-A821-B8695ECC985E}" destId="{504F35E2-4F16-4FB2-B20F-2CA7DF68A79B}" srcOrd="0" destOrd="0" presId="urn:microsoft.com/office/officeart/2005/8/layout/cycle2"/>
    <dgm:cxn modelId="{8D6AE59D-B91A-4B2A-9AD2-3AA5DF4F9B1C}" type="presOf" srcId="{B55B6916-D45A-4F33-8977-58199046160D}" destId="{0BBFE32F-D746-4F8D-9793-D2B67519AF6A}" srcOrd="0" destOrd="0" presId="urn:microsoft.com/office/officeart/2005/8/layout/cycle2"/>
    <dgm:cxn modelId="{281471AA-F996-4432-BF7C-AF4897FA802E}" type="presOf" srcId="{BD54495A-7526-4CE6-B4A9-F84A7BFE1709}" destId="{A263BBDF-5C72-49EC-B71A-3EBE096D8645}" srcOrd="0" destOrd="0" presId="urn:microsoft.com/office/officeart/2005/8/layout/cycle2"/>
    <dgm:cxn modelId="{ACD968BA-7D91-46F4-B9C1-E79E8220DE7E}" srcId="{8933110C-2E9B-4B09-BB81-18CFCBF56BDF}" destId="{D48120F9-6A8B-48E7-BD14-AA31522941ED}" srcOrd="5" destOrd="0" parTransId="{4362471B-AD00-4823-AFF7-D246D413E9CF}" sibTransId="{C6886438-7010-480B-A2AF-5DAE0925FC19}"/>
    <dgm:cxn modelId="{4CC3CCBD-BCA5-4FA4-AC39-51A0C4EA19D7}" type="presOf" srcId="{CAACBAC7-7713-4DCD-B35A-83FDFA65060F}" destId="{9CC93BDE-6666-4F28-B2AF-2AEA45DC13E6}" srcOrd="0" destOrd="0" presId="urn:microsoft.com/office/officeart/2005/8/layout/cycle2"/>
    <dgm:cxn modelId="{E47DDDD5-7D7D-4154-B8C0-D975E99BD0A7}" srcId="{8933110C-2E9B-4B09-BB81-18CFCBF56BDF}" destId="{B55B6916-D45A-4F33-8977-58199046160D}" srcOrd="2" destOrd="0" parTransId="{34A1D60D-0EB8-4D27-8E1A-EA5245D04060}" sibTransId="{4E44F24B-280C-43E8-A293-4F300D72A450}"/>
    <dgm:cxn modelId="{D02913D6-2E87-43B7-84E2-FD8920961C47}" srcId="{8933110C-2E9B-4B09-BB81-18CFCBF56BDF}" destId="{B773ADCD-87F2-4A6C-A33F-B3ABC26B3B50}" srcOrd="1" destOrd="0" parTransId="{135FB4F0-664E-435E-B649-203A05507F7E}" sibTransId="{BD54495A-7526-4CE6-B4A9-F84A7BFE1709}"/>
    <dgm:cxn modelId="{E52C2ADC-7396-45FD-9363-EBA3A9C41ED7}" type="presOf" srcId="{4E44F24B-280C-43E8-A293-4F300D72A450}" destId="{D6F7621B-0532-4CCA-8066-A0F95D0A76D7}" srcOrd="1" destOrd="0" presId="urn:microsoft.com/office/officeart/2005/8/layout/cycle2"/>
    <dgm:cxn modelId="{BDFF57EC-DAF2-49FD-A47C-9D4EDC45D7E0}" type="presOf" srcId="{2C78522D-EC19-4E1E-8D9C-46380706242D}" destId="{3C3455D3-E3E2-4B1C-9FB4-2EEB12EB449C}" srcOrd="0" destOrd="0" presId="urn:microsoft.com/office/officeart/2005/8/layout/cycle2"/>
    <dgm:cxn modelId="{333D5BF1-97CA-4CD4-A4B0-1CCD8CA6D811}" type="presOf" srcId="{C6886438-7010-480B-A2AF-5DAE0925FC19}" destId="{A8148FC3-B65D-4471-BA90-74F3E4E49343}" srcOrd="0" destOrd="0" presId="urn:microsoft.com/office/officeart/2005/8/layout/cycle2"/>
    <dgm:cxn modelId="{A1D7E8FC-46CE-4A32-B43A-9C0E3060CE19}" type="presOf" srcId="{8DA158D2-9BBD-4924-9505-0B620C5A3927}" destId="{A4ABFC63-9D96-4E06-89CA-591BAFF3199A}" srcOrd="0" destOrd="0" presId="urn:microsoft.com/office/officeart/2005/8/layout/cycle2"/>
    <dgm:cxn modelId="{455E1E10-74EA-4513-8D90-9CC75B558074}" type="presParOf" srcId="{9B5490C0-BB77-404F-AFEC-9422F472C9EC}" destId="{6282E4D2-DC30-4F56-B7BD-74659FCF72E3}" srcOrd="0" destOrd="0" presId="urn:microsoft.com/office/officeart/2005/8/layout/cycle2"/>
    <dgm:cxn modelId="{B3E9BCC5-CB0A-489F-BD54-5AB5256226AF}" type="presParOf" srcId="{9B5490C0-BB77-404F-AFEC-9422F472C9EC}" destId="{A4ABFC63-9D96-4E06-89CA-591BAFF3199A}" srcOrd="1" destOrd="0" presId="urn:microsoft.com/office/officeart/2005/8/layout/cycle2"/>
    <dgm:cxn modelId="{FAB9AB3C-E1C2-436E-84F0-BD98996D78AB}" type="presParOf" srcId="{A4ABFC63-9D96-4E06-89CA-591BAFF3199A}" destId="{0216E45E-05FA-411B-B6C4-7E11B76BDB29}" srcOrd="0" destOrd="0" presId="urn:microsoft.com/office/officeart/2005/8/layout/cycle2"/>
    <dgm:cxn modelId="{8F61C787-BE22-4510-953F-A6E6BF68064A}" type="presParOf" srcId="{9B5490C0-BB77-404F-AFEC-9422F472C9EC}" destId="{28A88A75-3AE0-4F34-9473-A3B52EFFDAD8}" srcOrd="2" destOrd="0" presId="urn:microsoft.com/office/officeart/2005/8/layout/cycle2"/>
    <dgm:cxn modelId="{23F3FFF0-7D46-49F2-A967-F5CC7BC444DE}" type="presParOf" srcId="{9B5490C0-BB77-404F-AFEC-9422F472C9EC}" destId="{A263BBDF-5C72-49EC-B71A-3EBE096D8645}" srcOrd="3" destOrd="0" presId="urn:microsoft.com/office/officeart/2005/8/layout/cycle2"/>
    <dgm:cxn modelId="{D659DA38-B9E8-45BA-97B0-436954C86B46}" type="presParOf" srcId="{A263BBDF-5C72-49EC-B71A-3EBE096D8645}" destId="{69852703-3D56-4603-AF73-12F1C4220790}" srcOrd="0" destOrd="0" presId="urn:microsoft.com/office/officeart/2005/8/layout/cycle2"/>
    <dgm:cxn modelId="{729D382C-C294-4C6A-A5B2-C4E99F258F4E}" type="presParOf" srcId="{9B5490C0-BB77-404F-AFEC-9422F472C9EC}" destId="{0BBFE32F-D746-4F8D-9793-D2B67519AF6A}" srcOrd="4" destOrd="0" presId="urn:microsoft.com/office/officeart/2005/8/layout/cycle2"/>
    <dgm:cxn modelId="{3722809E-2204-4F3D-9839-6163679D84C1}" type="presParOf" srcId="{9B5490C0-BB77-404F-AFEC-9422F472C9EC}" destId="{0D300164-62B9-4BDA-BAD0-CE5974C6D684}" srcOrd="5" destOrd="0" presId="urn:microsoft.com/office/officeart/2005/8/layout/cycle2"/>
    <dgm:cxn modelId="{80A0F8DA-A798-44BB-8C86-F7072B36F8F9}" type="presParOf" srcId="{0D300164-62B9-4BDA-BAD0-CE5974C6D684}" destId="{D6F7621B-0532-4CCA-8066-A0F95D0A76D7}" srcOrd="0" destOrd="0" presId="urn:microsoft.com/office/officeart/2005/8/layout/cycle2"/>
    <dgm:cxn modelId="{9D87A83C-C940-4808-A29F-2D1474FF35B7}" type="presParOf" srcId="{9B5490C0-BB77-404F-AFEC-9422F472C9EC}" destId="{504F35E2-4F16-4FB2-B20F-2CA7DF68A79B}" srcOrd="6" destOrd="0" presId="urn:microsoft.com/office/officeart/2005/8/layout/cycle2"/>
    <dgm:cxn modelId="{13359FC2-1365-4A7E-9977-F8EE984FE649}" type="presParOf" srcId="{9B5490C0-BB77-404F-AFEC-9422F472C9EC}" destId="{9CC93BDE-6666-4F28-B2AF-2AEA45DC13E6}" srcOrd="7" destOrd="0" presId="urn:microsoft.com/office/officeart/2005/8/layout/cycle2"/>
    <dgm:cxn modelId="{090E2572-724C-4880-BE1E-F577BE092FC5}" type="presParOf" srcId="{9CC93BDE-6666-4F28-B2AF-2AEA45DC13E6}" destId="{FA56F945-C0C4-4D34-A0BF-8A07B78EBB73}" srcOrd="0" destOrd="0" presId="urn:microsoft.com/office/officeart/2005/8/layout/cycle2"/>
    <dgm:cxn modelId="{0C9B322B-1B5B-4E29-85E2-A16E91E46EE7}" type="presParOf" srcId="{9B5490C0-BB77-404F-AFEC-9422F472C9EC}" destId="{517FDD0F-95DC-4B4C-8FAF-60F22E387274}" srcOrd="8" destOrd="0" presId="urn:microsoft.com/office/officeart/2005/8/layout/cycle2"/>
    <dgm:cxn modelId="{555D0481-DB73-4920-9A42-0B26DDF0C94B}" type="presParOf" srcId="{9B5490C0-BB77-404F-AFEC-9422F472C9EC}" destId="{3C3455D3-E3E2-4B1C-9FB4-2EEB12EB449C}" srcOrd="9" destOrd="0" presId="urn:microsoft.com/office/officeart/2005/8/layout/cycle2"/>
    <dgm:cxn modelId="{808ADB86-478E-421F-8CD8-E0102A6E1C79}" type="presParOf" srcId="{3C3455D3-E3E2-4B1C-9FB4-2EEB12EB449C}" destId="{D2657E08-76D4-494C-809D-AB9AEDC1A258}" srcOrd="0" destOrd="0" presId="urn:microsoft.com/office/officeart/2005/8/layout/cycle2"/>
    <dgm:cxn modelId="{8303A247-C055-4A28-88E3-6896A50E32EA}" type="presParOf" srcId="{9B5490C0-BB77-404F-AFEC-9422F472C9EC}" destId="{6AD2D0AB-993F-4C31-8BC3-C4F6616FA718}" srcOrd="10" destOrd="0" presId="urn:microsoft.com/office/officeart/2005/8/layout/cycle2"/>
    <dgm:cxn modelId="{7B3BEF17-A7F4-4897-B5C2-0D46C31A704A}" type="presParOf" srcId="{9B5490C0-BB77-404F-AFEC-9422F472C9EC}" destId="{A8148FC3-B65D-4471-BA90-74F3E4E49343}" srcOrd="11" destOrd="0" presId="urn:microsoft.com/office/officeart/2005/8/layout/cycle2"/>
    <dgm:cxn modelId="{13103E38-3152-4BAA-BC04-5A7148E22ED8}" type="presParOf" srcId="{A8148FC3-B65D-4471-BA90-74F3E4E49343}" destId="{31C205E0-EDAD-43DE-9019-57C59E2C402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2E4D2-DC30-4F56-B7BD-74659FCF72E3}">
      <dsp:nvSpPr>
        <dsp:cNvPr id="0" name=""/>
        <dsp:cNvSpPr/>
      </dsp:nvSpPr>
      <dsp:spPr>
        <a:xfrm>
          <a:off x="2698538" y="1764"/>
          <a:ext cx="1550260" cy="15502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May ‘18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Retire current plan, commission new</a:t>
          </a:r>
        </a:p>
      </dsp:txBody>
      <dsp:txXfrm>
        <a:off x="2925568" y="228794"/>
        <a:ext cx="1096200" cy="1096200"/>
      </dsp:txXfrm>
    </dsp:sp>
    <dsp:sp modelId="{A4ABFC63-9D96-4E06-89CA-591BAFF3199A}">
      <dsp:nvSpPr>
        <dsp:cNvPr id="0" name=""/>
        <dsp:cNvSpPr/>
      </dsp:nvSpPr>
      <dsp:spPr>
        <a:xfrm rot="1800000">
          <a:off x="4265659" y="1091676"/>
          <a:ext cx="412685" cy="523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sp:txBody>
      <dsp:txXfrm>
        <a:off x="4273952" y="1165367"/>
        <a:ext cx="288880" cy="313928"/>
      </dsp:txXfrm>
    </dsp:sp>
    <dsp:sp modelId="{28A88A75-3AE0-4F34-9473-A3B52EFFDAD8}">
      <dsp:nvSpPr>
        <dsp:cNvPr id="0" name=""/>
        <dsp:cNvSpPr/>
      </dsp:nvSpPr>
      <dsp:spPr>
        <a:xfrm>
          <a:off x="4715435" y="1166220"/>
          <a:ext cx="1550260" cy="15502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June ‘18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Ideate w Sr. Leadership</a:t>
          </a:r>
        </a:p>
      </dsp:txBody>
      <dsp:txXfrm>
        <a:off x="4942465" y="1393250"/>
        <a:ext cx="1096200" cy="1096200"/>
      </dsp:txXfrm>
    </dsp:sp>
    <dsp:sp modelId="{A263BBDF-5C72-49EC-B71A-3EBE096D8645}">
      <dsp:nvSpPr>
        <dsp:cNvPr id="0" name=""/>
        <dsp:cNvSpPr/>
      </dsp:nvSpPr>
      <dsp:spPr>
        <a:xfrm rot="5400000">
          <a:off x="5284223" y="2832520"/>
          <a:ext cx="412685" cy="523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bg2">
                <a:lumMod val="10000"/>
              </a:schemeClr>
            </a:solidFill>
          </a:endParaRPr>
        </a:p>
      </dsp:txBody>
      <dsp:txXfrm>
        <a:off x="5346126" y="2875260"/>
        <a:ext cx="288880" cy="313928"/>
      </dsp:txXfrm>
    </dsp:sp>
    <dsp:sp modelId="{0BBFE32F-D746-4F8D-9793-D2B67519AF6A}">
      <dsp:nvSpPr>
        <dsp:cNvPr id="0" name=""/>
        <dsp:cNvSpPr/>
      </dsp:nvSpPr>
      <dsp:spPr>
        <a:xfrm>
          <a:off x="4715435" y="3495132"/>
          <a:ext cx="1550260" cy="15502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August ‘18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Establish lens, framework, assumptions, + process w board</a:t>
          </a:r>
        </a:p>
      </dsp:txBody>
      <dsp:txXfrm>
        <a:off x="4942465" y="3722162"/>
        <a:ext cx="1096200" cy="1096200"/>
      </dsp:txXfrm>
    </dsp:sp>
    <dsp:sp modelId="{0D300164-62B9-4BDA-BAD0-CE5974C6D684}">
      <dsp:nvSpPr>
        <dsp:cNvPr id="0" name=""/>
        <dsp:cNvSpPr/>
      </dsp:nvSpPr>
      <dsp:spPr>
        <a:xfrm rot="9000000">
          <a:off x="4285889" y="4585043"/>
          <a:ext cx="412685" cy="523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sp:txBody>
      <dsp:txXfrm rot="10800000">
        <a:off x="4401401" y="4658734"/>
        <a:ext cx="288880" cy="313928"/>
      </dsp:txXfrm>
    </dsp:sp>
    <dsp:sp modelId="{504F35E2-4F16-4FB2-B20F-2CA7DF68A79B}">
      <dsp:nvSpPr>
        <dsp:cNvPr id="0" name=""/>
        <dsp:cNvSpPr/>
      </dsp:nvSpPr>
      <dsp:spPr>
        <a:xfrm>
          <a:off x="2698538" y="4659587"/>
          <a:ext cx="1550260" cy="1550260"/>
        </a:xfrm>
        <a:prstGeom prst="ellips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Fall ‘18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Develop draft plan</a:t>
          </a:r>
        </a:p>
      </dsp:txBody>
      <dsp:txXfrm>
        <a:off x="2925568" y="4886617"/>
        <a:ext cx="1096200" cy="1096200"/>
      </dsp:txXfrm>
    </dsp:sp>
    <dsp:sp modelId="{9CC93BDE-6666-4F28-B2AF-2AEA45DC13E6}">
      <dsp:nvSpPr>
        <dsp:cNvPr id="0" name=""/>
        <dsp:cNvSpPr/>
      </dsp:nvSpPr>
      <dsp:spPr>
        <a:xfrm rot="12600000">
          <a:off x="2247343" y="4943624"/>
          <a:ext cx="412685" cy="523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sp:txBody>
      <dsp:txXfrm rot="10800000">
        <a:off x="2362855" y="5079217"/>
        <a:ext cx="288880" cy="313928"/>
      </dsp:txXfrm>
    </dsp:sp>
    <dsp:sp modelId="{517FDD0F-95DC-4B4C-8FAF-60F22E387274}">
      <dsp:nvSpPr>
        <dsp:cNvPr id="0" name=""/>
        <dsp:cNvSpPr/>
      </dsp:nvSpPr>
      <dsp:spPr>
        <a:xfrm>
          <a:off x="681642" y="3495132"/>
          <a:ext cx="1550260" cy="155026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Spring ‘19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Develop KPIs, + multi-year budget model</a:t>
          </a:r>
        </a:p>
      </dsp:txBody>
      <dsp:txXfrm>
        <a:off x="908672" y="3722162"/>
        <a:ext cx="1096200" cy="1096200"/>
      </dsp:txXfrm>
    </dsp:sp>
    <dsp:sp modelId="{3C3455D3-E3E2-4B1C-9FB4-2EEB12EB449C}">
      <dsp:nvSpPr>
        <dsp:cNvPr id="0" name=""/>
        <dsp:cNvSpPr/>
      </dsp:nvSpPr>
      <dsp:spPr>
        <a:xfrm rot="16200000">
          <a:off x="1250429" y="2855879"/>
          <a:ext cx="412685" cy="523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sp:txBody>
      <dsp:txXfrm>
        <a:off x="1312332" y="3022424"/>
        <a:ext cx="288880" cy="313928"/>
      </dsp:txXfrm>
    </dsp:sp>
    <dsp:sp modelId="{6AD2D0AB-993F-4C31-8BC3-C4F6616FA718}">
      <dsp:nvSpPr>
        <dsp:cNvPr id="0" name=""/>
        <dsp:cNvSpPr/>
      </dsp:nvSpPr>
      <dsp:spPr>
        <a:xfrm>
          <a:off x="681642" y="1166220"/>
          <a:ext cx="1550260" cy="15502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May ‘19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Adopt new plan</a:t>
          </a:r>
        </a:p>
      </dsp:txBody>
      <dsp:txXfrm>
        <a:off x="908672" y="1393250"/>
        <a:ext cx="1096200" cy="1096200"/>
      </dsp:txXfrm>
    </dsp:sp>
    <dsp:sp modelId="{A8148FC3-B65D-4471-BA90-74F3E4E49343}">
      <dsp:nvSpPr>
        <dsp:cNvPr id="0" name=""/>
        <dsp:cNvSpPr/>
      </dsp:nvSpPr>
      <dsp:spPr>
        <a:xfrm rot="19800000">
          <a:off x="2248763" y="1103356"/>
          <a:ext cx="412685" cy="523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bg2">
                <a:lumMod val="10000"/>
              </a:schemeClr>
            </a:solidFill>
            <a:latin typeface="Century Gothic" panose="020B0502020202020204" pitchFamily="34" charset="0"/>
          </a:endParaRPr>
        </a:p>
      </dsp:txBody>
      <dsp:txXfrm>
        <a:off x="2257056" y="1238949"/>
        <a:ext cx="288880" cy="313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BE661-2050-4EF9-A68C-32D4576D7823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DCA0E-75D7-4EC6-AC0C-5CE0A637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96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0409B-649B-4F29-B642-34A0E3883954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9CC58-3E2D-4A31-99F6-FDF12F189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7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BA7E-3A9D-104B-9D00-E4FB1022E8D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3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BA7E-3A9D-104B-9D00-E4FB1022E8D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0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BA7E-3A9D-104B-9D00-E4FB1022E8D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78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BA7E-3A9D-104B-9D00-E4FB1022E8D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9CC58-3E2D-4A31-99F6-FDF12F1899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2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8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2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23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53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19" y="365125"/>
            <a:ext cx="1061638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418" y="1825625"/>
            <a:ext cx="1061638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5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6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4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521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417321"/>
            <a:ext cx="5157787" cy="3566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17321"/>
            <a:ext cx="5183188" cy="35661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38200" y="4709161"/>
            <a:ext cx="5157787" cy="16471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84900" y="4983480"/>
            <a:ext cx="5168900" cy="925989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059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7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215BF6-9E01-4BCB-98F0-ED86F47AD57A}" type="datetimeFigureOut">
              <a:rPr lang="en-US" smtClean="0"/>
              <a:t>1/14/19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76456F-E962-46E0-864F-D33780579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3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562" y="1825625"/>
            <a:ext cx="52886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85533" y="6049501"/>
            <a:ext cx="7101840" cy="474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327647" y="6377576"/>
            <a:ext cx="4859725" cy="5195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en-US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3949" y="5899847"/>
            <a:ext cx="968051" cy="9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5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1" r:id="rId4"/>
    <p:sldLayoutId id="2147483652" r:id="rId5"/>
    <p:sldLayoutId id="2147483653" r:id="rId6"/>
    <p:sldLayoutId id="2147483686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70C0"/>
          </a:solidFill>
          <a:latin typeface="Ostrich Sans Bold" panose="000008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ident.unity.edu/vision/strategic-plan-development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 Part 1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 Melik Peter Khoury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Flagship PROJECTS</a:t>
            </a:r>
            <a:r>
              <a:rPr lang="en-US" altLang="en-US" sz="1600" dirty="0">
                <a:solidFill>
                  <a:srgbClr val="FCAC1D"/>
                </a:solidFill>
              </a:rPr>
              <a:t>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Jim Kauppila, Chief Facilities Management Officer 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99" y="-32658"/>
            <a:ext cx="5105399" cy="698862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292549"/>
            <a:ext cx="6424278" cy="1398140"/>
          </a:xfrm>
        </p:spPr>
        <p:txBody>
          <a:bodyPr>
            <a:normAutofit/>
          </a:bodyPr>
          <a:lstStyle/>
          <a:p>
            <a:r>
              <a:rPr lang="en-US" dirty="0"/>
              <a:t>Founders Hall South &amp; </a:t>
            </a:r>
            <a:br>
              <a:rPr lang="en-US" dirty="0"/>
            </a:br>
            <a:r>
              <a:rPr lang="en-US" dirty="0"/>
              <a:t>18 Quaker Hill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825624"/>
            <a:ext cx="6668118" cy="4697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Space Use Ad-Hoc Committee</a:t>
            </a:r>
          </a:p>
          <a:p>
            <a:r>
              <a:rPr lang="en-US" sz="2000" dirty="0"/>
              <a:t>Committee charge: recommend the best use of these spaces using the following criteria:</a:t>
            </a:r>
          </a:p>
          <a:p>
            <a:pPr lvl="1"/>
            <a:r>
              <a:rPr lang="en-US" sz="2000" dirty="0"/>
              <a:t>Flagship student facing academic and or student support service needs</a:t>
            </a:r>
          </a:p>
          <a:p>
            <a:pPr lvl="1"/>
            <a:r>
              <a:rPr lang="en-US" sz="2000" dirty="0"/>
              <a:t>Auxiliary needs</a:t>
            </a:r>
          </a:p>
          <a:p>
            <a:pPr lvl="1"/>
            <a:r>
              <a:rPr lang="en-US" sz="2000" dirty="0"/>
              <a:t>College wide needs</a:t>
            </a:r>
          </a:p>
          <a:p>
            <a:r>
              <a:rPr lang="en-US" sz="2000" dirty="0"/>
              <a:t>Received 13 proposals from campus community  </a:t>
            </a:r>
          </a:p>
          <a:p>
            <a:r>
              <a:rPr lang="en-US" sz="2000" dirty="0"/>
              <a:t>Obtained student input during October 2018 Community meeting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122435" y="531894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A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768349" y="693584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559" y="292548"/>
            <a:ext cx="142364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599" y="-32658"/>
            <a:ext cx="5105399" cy="698862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122435" y="531894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A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768349" y="693584"/>
            <a:ext cx="4459485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559" y="292548"/>
            <a:ext cx="1423645" cy="143436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96562" y="1690690"/>
            <a:ext cx="6535162" cy="47582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b="1" dirty="0"/>
              <a:t>Recommendations </a:t>
            </a:r>
          </a:p>
          <a:p>
            <a:r>
              <a:rPr lang="en-US" sz="1800" dirty="0"/>
              <a:t>18 Quaker Hill Road:  Demolish and use for recreation, access to stream</a:t>
            </a:r>
          </a:p>
          <a:p>
            <a:r>
              <a:rPr lang="en-US" sz="1800" dirty="0"/>
              <a:t>FHS First Floor:  </a:t>
            </a:r>
          </a:p>
          <a:p>
            <a:pPr lvl="1"/>
            <a:r>
              <a:rPr lang="en-US" sz="1800" dirty="0"/>
              <a:t>ADA accessible “one stop shop” for student services:</a:t>
            </a:r>
          </a:p>
          <a:p>
            <a:pPr lvl="2"/>
            <a:r>
              <a:rPr lang="en-US" sz="1800" dirty="0"/>
              <a:t>Registrar</a:t>
            </a:r>
          </a:p>
          <a:p>
            <a:pPr lvl="2"/>
            <a:r>
              <a:rPr lang="en-US" sz="1800" dirty="0"/>
              <a:t>Financial Aid</a:t>
            </a:r>
          </a:p>
          <a:p>
            <a:pPr lvl="2"/>
            <a:r>
              <a:rPr lang="en-US" sz="1800" dirty="0"/>
              <a:t>Student Accounts</a:t>
            </a:r>
          </a:p>
          <a:p>
            <a:pPr lvl="2"/>
            <a:r>
              <a:rPr lang="en-US" sz="1800" dirty="0"/>
              <a:t>Accounts Payable/Payroll</a:t>
            </a:r>
          </a:p>
          <a:p>
            <a:pPr lvl="2"/>
            <a:r>
              <a:rPr lang="en-US" sz="1800" dirty="0"/>
              <a:t>Career Services</a:t>
            </a:r>
          </a:p>
          <a:p>
            <a:pPr lvl="2"/>
            <a:r>
              <a:rPr lang="en-US" sz="1800" dirty="0"/>
              <a:t>Student IDs</a:t>
            </a:r>
          </a:p>
          <a:p>
            <a:pPr lvl="1"/>
            <a:r>
              <a:rPr lang="en-US" sz="1800" dirty="0"/>
              <a:t>Commuter Lounge</a:t>
            </a:r>
          </a:p>
          <a:p>
            <a:pPr lvl="1"/>
            <a:r>
              <a:rPr lang="en-US" sz="1800" dirty="0"/>
              <a:t>Lab or Classroom</a:t>
            </a:r>
          </a:p>
          <a:p>
            <a:pPr marL="0" indent="0">
              <a:buNone/>
            </a:pPr>
            <a:r>
              <a:rPr lang="en-US" sz="1800" b="1" dirty="0"/>
              <a:t>Next Steps</a:t>
            </a:r>
          </a:p>
          <a:p>
            <a:pPr lvl="1"/>
            <a:r>
              <a:rPr lang="en-US" sz="1800" dirty="0"/>
              <a:t>Confirm FHS structurally sound:	COMPLETE</a:t>
            </a:r>
          </a:p>
          <a:p>
            <a:pPr lvl="1"/>
            <a:r>
              <a:rPr lang="en-US" sz="1800" dirty="0"/>
              <a:t>Ad Hoc Committee: 	</a:t>
            </a:r>
            <a:r>
              <a:rPr lang="en-US" sz="1800" dirty="0">
                <a:solidFill>
                  <a:schemeClr val="accent5"/>
                </a:solidFill>
              </a:rPr>
              <a:t>COMMITTEE PROPOSAL DUE 1/28/19 </a:t>
            </a:r>
          </a:p>
          <a:p>
            <a:pPr lvl="2"/>
            <a:r>
              <a:rPr lang="en-US" sz="1400" dirty="0"/>
              <a:t>define scope, layout, design, cost estimates</a:t>
            </a:r>
            <a:endParaRPr lang="en-US" sz="1400" dirty="0">
              <a:solidFill>
                <a:schemeClr val="accent5"/>
              </a:solidFill>
            </a:endParaRPr>
          </a:p>
          <a:p>
            <a:pPr lvl="1"/>
            <a:r>
              <a:rPr lang="en-US" sz="1800" dirty="0"/>
              <a:t>Identify funding: 	</a:t>
            </a:r>
            <a:r>
              <a:rPr lang="en-US" sz="1800" dirty="0" err="1">
                <a:solidFill>
                  <a:schemeClr val="accent5"/>
                </a:solidFill>
              </a:rPr>
              <a:t>CapEx</a:t>
            </a:r>
            <a:r>
              <a:rPr lang="en-US" sz="1800" dirty="0">
                <a:solidFill>
                  <a:schemeClr val="accent5"/>
                </a:solidFill>
              </a:rPr>
              <a:t> Availability</a:t>
            </a:r>
          </a:p>
          <a:p>
            <a:pPr lvl="1"/>
            <a:r>
              <a:rPr lang="en-US" sz="1800" dirty="0"/>
              <a:t>Project completion: 	</a:t>
            </a:r>
            <a:r>
              <a:rPr lang="en-US" sz="1800" dirty="0">
                <a:solidFill>
                  <a:schemeClr val="accent5"/>
                </a:solidFill>
              </a:rPr>
              <a:t>FALL 2019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96562" y="292549"/>
            <a:ext cx="6424278" cy="1398140"/>
          </a:xfrm>
        </p:spPr>
        <p:txBody>
          <a:bodyPr>
            <a:normAutofit/>
          </a:bodyPr>
          <a:lstStyle/>
          <a:p>
            <a:r>
              <a:rPr lang="en-US" dirty="0"/>
              <a:t>Founders Hall South &amp; </a:t>
            </a:r>
            <a:br>
              <a:rPr lang="en-US" dirty="0"/>
            </a:br>
            <a:r>
              <a:rPr lang="en-US" dirty="0"/>
              <a:t>18 Quaker Hill Road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Jamie Cook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536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Crisis Management Planning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Jamie Cook, Director of Public Safety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Crisis</a:t>
            </a:r>
            <a:r>
              <a:rPr lang="en-US" sz="3200">
                <a:latin typeface="Bembo Std" panose="02020605060306020A03" pitchFamily="18" charset="0"/>
              </a:rPr>
              <a:t> </a:t>
            </a:r>
            <a:r>
              <a:rPr lang="en-US" sz="3600"/>
              <a:t>Management Planning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737418" y="1386840"/>
            <a:ext cx="9153342" cy="479012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b="1" dirty="0"/>
              <a:t>UC Crisis Exercise 2018: Severe Weather Simulation</a:t>
            </a:r>
          </a:p>
          <a:p>
            <a:pPr marL="571500"/>
            <a:r>
              <a:rPr lang="en-US" sz="2600" dirty="0"/>
              <a:t>Full-scale test of the UC Crisis Management Plan &amp; Team  </a:t>
            </a:r>
          </a:p>
          <a:p>
            <a:pPr marL="571500"/>
            <a:r>
              <a:rPr lang="en-US" sz="2600" dirty="0"/>
              <a:t>Exercise plan facilitated by crisis management consultants</a:t>
            </a:r>
          </a:p>
          <a:p>
            <a:pPr marL="571500"/>
            <a:r>
              <a:rPr lang="en-US" sz="2600" dirty="0"/>
              <a:t>Participation by students, staff, faculty, and county partners</a:t>
            </a:r>
          </a:p>
          <a:p>
            <a:pPr marL="11430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600" b="1" dirty="0"/>
              <a:t>Key Findings &amp; Path Forward</a:t>
            </a:r>
          </a:p>
          <a:p>
            <a:pPr marL="685800"/>
            <a:r>
              <a:rPr lang="en-US" sz="2600" dirty="0"/>
              <a:t>UC Crisis Management Plan (CMP) is sound and solid</a:t>
            </a:r>
          </a:p>
          <a:p>
            <a:pPr marL="685800"/>
            <a:r>
              <a:rPr lang="en-US" sz="2600" dirty="0"/>
              <a:t>FEMA training needed for Crisis Management Team (CMT)</a:t>
            </a:r>
          </a:p>
          <a:p>
            <a:pPr marL="685800"/>
            <a:r>
              <a:rPr lang="en-US" sz="2600" dirty="0"/>
              <a:t>Continuous improvement of CMP, CMT, and communications</a:t>
            </a:r>
          </a:p>
          <a:p>
            <a:pPr marL="685800"/>
            <a:r>
              <a:rPr lang="en-US" sz="2600" dirty="0"/>
              <a:t>Development of a unified student emergency responder group</a:t>
            </a:r>
          </a:p>
          <a:p>
            <a:pPr marL="685800"/>
            <a:r>
              <a:rPr lang="en-US" sz="2600" dirty="0"/>
              <a:t>Relationship building with local, county, state, and federal agencies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latin typeface="Bembo Std" panose="02020605060306020A03" pitchFamily="18" charset="0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95" y="220105"/>
            <a:ext cx="170992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95" y="2186312"/>
            <a:ext cx="170992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795" y="4125298"/>
            <a:ext cx="170992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Brian Doore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207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First two Years</a:t>
            </a:r>
            <a:r>
              <a:rPr lang="en-US" altLang="en-US" sz="1600" dirty="0">
                <a:solidFill>
                  <a:srgbClr val="FCAC1D"/>
                </a:solidFill>
              </a:rPr>
              <a:t>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Brian Doore, Chief Student Success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13" y="1"/>
            <a:ext cx="4358888" cy="6858000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056230" y="435694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508181" y="573014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51" y="196348"/>
            <a:ext cx="1449185" cy="143436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1" y="235511"/>
            <a:ext cx="677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sz="5800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F2y update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96561" y="1345491"/>
            <a:ext cx="7003399" cy="4344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F2Y Implementation Team (FIT) founded November 2018</a:t>
            </a:r>
          </a:p>
          <a:p>
            <a:r>
              <a:rPr lang="en-US" dirty="0"/>
              <a:t>DCI Cartier Chair, </a:t>
            </a:r>
            <a:r>
              <a:rPr lang="en-US" dirty="0" err="1"/>
              <a:t>CAdO</a:t>
            </a:r>
            <a:r>
              <a:rPr lang="en-US" dirty="0"/>
              <a:t> Hutchinson Vice Chair</a:t>
            </a:r>
          </a:p>
          <a:p>
            <a:r>
              <a:rPr lang="en-US" dirty="0"/>
              <a:t>Three working groups:</a:t>
            </a:r>
          </a:p>
          <a:p>
            <a:pPr lvl="1"/>
            <a:r>
              <a:rPr lang="en-US" dirty="0"/>
              <a:t>Academic Scope and Sequence (DCI Cartier)</a:t>
            </a:r>
          </a:p>
          <a:p>
            <a:pPr lvl="1"/>
            <a:r>
              <a:rPr lang="en-US" dirty="0"/>
              <a:t>Living Learning Communities &amp; Co-Curricular Learning (DOS Phinney)</a:t>
            </a:r>
          </a:p>
          <a:p>
            <a:pPr lvl="1"/>
            <a:r>
              <a:rPr lang="en-US" dirty="0"/>
              <a:t>Financial Aid, Marketing, Recruitment (</a:t>
            </a:r>
            <a:r>
              <a:rPr lang="en-US" dirty="0" err="1"/>
              <a:t>CAdO</a:t>
            </a:r>
            <a:r>
              <a:rPr lang="en-US" dirty="0"/>
              <a:t> Hutchinson)</a:t>
            </a:r>
          </a:p>
        </p:txBody>
      </p:sp>
    </p:spTree>
    <p:extLst>
      <p:ext uri="{BB962C8B-B14F-4D97-AF65-F5344CB8AC3E}">
        <p14:creationId xmlns:p14="http://schemas.microsoft.com/office/powerpoint/2010/main" val="3281245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13" y="1"/>
            <a:ext cx="4358888" cy="6858000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056230" y="435694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508181" y="573014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51" y="196348"/>
            <a:ext cx="1449185" cy="143436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1" y="220271"/>
            <a:ext cx="677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sz="5800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F2y update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96560" y="1345491"/>
            <a:ext cx="7307398" cy="4344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Current Activities</a:t>
            </a:r>
          </a:p>
          <a:p>
            <a:r>
              <a:rPr lang="en-US" dirty="0"/>
              <a:t>Development of comprehensive First and Second year experience</a:t>
            </a:r>
            <a:endParaRPr lang="en-US" sz="700" dirty="0"/>
          </a:p>
          <a:p>
            <a:pPr lvl="1"/>
            <a:r>
              <a:rPr lang="en-US" dirty="0"/>
              <a:t>Current State: development and pilot of initial Expedition for fall 2019</a:t>
            </a:r>
            <a:endParaRPr lang="en-US" sz="1200" dirty="0"/>
          </a:p>
          <a:p>
            <a:r>
              <a:rPr lang="en-US" dirty="0"/>
              <a:t>Site visits to innovative and promising programs</a:t>
            </a:r>
          </a:p>
          <a:p>
            <a:r>
              <a:rPr lang="en-US" dirty="0"/>
              <a:t>Interviews with key industry, non-profit, and NGO leaders</a:t>
            </a:r>
          </a:p>
          <a:p>
            <a:r>
              <a:rPr lang="en-US" dirty="0"/>
              <a:t>Identification of potential markets / regions for implementation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Bert Audette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83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 IMPLEMENTATION</a:t>
            </a:r>
            <a:r>
              <a:rPr lang="en-US" altLang="en-US" sz="1600" dirty="0">
                <a:solidFill>
                  <a:srgbClr val="FCAC1D"/>
                </a:solidFill>
              </a:rPr>
              <a:t>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 Audette, Chief Information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0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12" y="1"/>
            <a:ext cx="4358888" cy="685799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2" y="297149"/>
            <a:ext cx="738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TECHNOLOGY INVESTMENTS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6230" y="632875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508181" y="788856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51" y="393529"/>
            <a:ext cx="1449185" cy="14343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563" y="1310640"/>
            <a:ext cx="6776288" cy="530261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b="1" dirty="0"/>
              <a:t>Business Office</a:t>
            </a:r>
          </a:p>
          <a:p>
            <a:pPr>
              <a:lnSpc>
                <a:spcPct val="120000"/>
              </a:lnSpc>
            </a:pPr>
            <a:r>
              <a:rPr lang="en-US" dirty="0"/>
              <a:t>Electronic requisitions and purchase orders and real-time budget reporting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Goal:  Eliminate paper-based requisitions and purchase order systems. Provide real-time budget reporting to budget managers.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Status:  Complete!</a:t>
            </a:r>
          </a:p>
          <a:p>
            <a:pPr>
              <a:lnSpc>
                <a:spcPct val="120000"/>
              </a:lnSpc>
            </a:pPr>
            <a:r>
              <a:rPr lang="en-US" dirty="0"/>
              <a:t>Budget Management / Forecasting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Goal:  Comprehensive budget management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Status:  Not Started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/>
              <a:t>Business Office &amp; Distance Education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Blackboard </a:t>
            </a:r>
            <a:r>
              <a:rPr lang="en-US" dirty="0" err="1"/>
              <a:t>CashNet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Goal:  Consolidated online billing and payments processing, student-authorized third party payments portal, flexible payment plans, electronic refunds and 1098-T tax form delivery.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Status:  In Progress (80%)</a:t>
            </a:r>
          </a:p>
        </p:txBody>
      </p:sp>
    </p:spTree>
    <p:extLst>
      <p:ext uri="{BB962C8B-B14F-4D97-AF65-F5344CB8AC3E}">
        <p14:creationId xmlns:p14="http://schemas.microsoft.com/office/powerpoint/2010/main" val="212991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22" y="365125"/>
            <a:ext cx="5288692" cy="1325563"/>
          </a:xfrm>
        </p:spPr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522" y="1825625"/>
            <a:ext cx="5502071" cy="43447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Through the framework of sustainability science, Unity College provides a liberal arts education that emphasizes the environment and natural resources. Through experiential and collaborative learning, our graduates emerge as responsible citizens, environmental stewards, and visionary leaders.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-32658"/>
            <a:ext cx="5221134" cy="6986016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000515" y="324858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46429" y="486548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baseline="0" dirty="0">
                <a:solidFill>
                  <a:srgbClr val="FCAC1D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099" y="5503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12" y="1"/>
            <a:ext cx="4358888" cy="685799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2" y="297149"/>
            <a:ext cx="738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TECHNOLOGY INVESTMENTS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6230" y="632875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508181" y="788856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51" y="393529"/>
            <a:ext cx="1449185" cy="14343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562" y="1310640"/>
            <a:ext cx="7033877" cy="530261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/>
              <a:t>Distance Education, Admissions &amp; Operations</a:t>
            </a:r>
          </a:p>
          <a:p>
            <a:pPr marL="0"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One simplified application for admission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Goal:  One simple application for DE and Flagship, undergraduate and graduate admissions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Status:  Complete!</a:t>
            </a:r>
          </a:p>
          <a:p>
            <a:pPr marL="0" lvl="2"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/>
              <a:t>Registrar, Distance Education, Admissions &amp; Operations</a:t>
            </a:r>
          </a:p>
          <a:p>
            <a:pPr marL="0">
              <a:lnSpc>
                <a:spcPct val="120000"/>
              </a:lnSpc>
              <a:spcBef>
                <a:spcPts val="500"/>
              </a:spcBef>
            </a:pPr>
            <a:r>
              <a:rPr lang="en-US" dirty="0"/>
              <a:t>TES &amp; Transferology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Goal:  Prospective students and recruiters can easily see how courses / credits will transfer into Unity. Process is streamlined and allows for multiple levels of input and review to better engage prospective transfer students. 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Status:  Complete!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/>
              <a:t>Registrar &amp; Student Success</a:t>
            </a:r>
          </a:p>
          <a:p>
            <a:pPr marL="0">
              <a:lnSpc>
                <a:spcPct val="120000"/>
              </a:lnSpc>
              <a:spcBef>
                <a:spcPts val="500"/>
              </a:spcBef>
            </a:pPr>
            <a:r>
              <a:rPr lang="en-US" dirty="0" err="1"/>
              <a:t>uAchieve</a:t>
            </a:r>
            <a:endParaRPr lang="en-US" dirty="0"/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Comprehensive degree audit and academic planning tool informs students, advisors and administrators while allowing for efficient course scheduling based on student needs.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Status:  Preparing. Project kick-off scheduled for April, 2019</a:t>
            </a:r>
          </a:p>
        </p:txBody>
      </p:sp>
    </p:spTree>
    <p:extLst>
      <p:ext uri="{BB962C8B-B14F-4D97-AF65-F5344CB8AC3E}">
        <p14:creationId xmlns:p14="http://schemas.microsoft.com/office/powerpoint/2010/main" val="4240516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12" y="1"/>
            <a:ext cx="4358888" cy="685799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2" y="297149"/>
            <a:ext cx="738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TECHNOLOGY INVESTMENTS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6230" y="632875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508181" y="788856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51" y="393529"/>
            <a:ext cx="1449185" cy="14343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562" y="1310640"/>
            <a:ext cx="7201518" cy="53026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/>
              <a:t>Financial Aid &amp; Admissions </a:t>
            </a:r>
          </a:p>
          <a:p>
            <a:r>
              <a:rPr lang="en-US" sz="3300" dirty="0"/>
              <a:t>Data exchange automation and packaging process enhancement</a:t>
            </a:r>
          </a:p>
          <a:p>
            <a:pPr lvl="1">
              <a:lnSpc>
                <a:spcPct val="120000"/>
              </a:lnSpc>
            </a:pPr>
            <a:r>
              <a:rPr lang="en-US" sz="2700" dirty="0"/>
              <a:t>Goal:  Data exchange between CAMS and </a:t>
            </a:r>
            <a:r>
              <a:rPr lang="en-US" sz="2700" dirty="0" err="1"/>
              <a:t>PowerFAIDs</a:t>
            </a:r>
            <a:r>
              <a:rPr lang="en-US" sz="2700" dirty="0"/>
              <a:t> is completely automated and mirrors data between both systems for both recruiting and financial aid use. Packaging is easier, faster, and in-line with current policy.</a:t>
            </a:r>
          </a:p>
          <a:p>
            <a:pPr lvl="1">
              <a:lnSpc>
                <a:spcPct val="120000"/>
              </a:lnSpc>
            </a:pPr>
            <a:r>
              <a:rPr lang="en-US" sz="2700" dirty="0"/>
              <a:t>Status:  In Progress (25%)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/>
              <a:t>Student Success &amp; Academics</a:t>
            </a:r>
          </a:p>
          <a:p>
            <a:r>
              <a:rPr lang="en-US" sz="3300" dirty="0"/>
              <a:t>Dropout Detective / Instructor Insight</a:t>
            </a:r>
          </a:p>
          <a:p>
            <a:pPr lvl="1">
              <a:lnSpc>
                <a:spcPct val="120000"/>
              </a:lnSpc>
            </a:pPr>
            <a:r>
              <a:rPr lang="en-US" sz="2700" dirty="0"/>
              <a:t>Goal:  Increase student retention by providing advisors and academic deans with tools to track progress and intervene during the semester, instead of after.</a:t>
            </a:r>
          </a:p>
          <a:p>
            <a:pPr lvl="1"/>
            <a:r>
              <a:rPr lang="en-US" sz="2700" dirty="0"/>
              <a:t>Status:  Complete!  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sz="3600" b="1" dirty="0"/>
              <a:t>Facilities Maintenance</a:t>
            </a:r>
          </a:p>
          <a:p>
            <a:r>
              <a:rPr lang="en-US" sz="3300" dirty="0" err="1"/>
              <a:t>eMaint</a:t>
            </a:r>
            <a:endParaRPr lang="en-US" sz="3300" dirty="0"/>
          </a:p>
          <a:p>
            <a:pPr lvl="1">
              <a:lnSpc>
                <a:spcPct val="120000"/>
              </a:lnSpc>
            </a:pPr>
            <a:r>
              <a:rPr lang="en-US" sz="2700" dirty="0"/>
              <a:t>Goal:  Implement inventory controls, robust ticketing system, preventative maintenance scheduling, etc.  </a:t>
            </a:r>
          </a:p>
          <a:p>
            <a:pPr lvl="1"/>
            <a:r>
              <a:rPr lang="en-US" sz="2700" dirty="0"/>
              <a:t>Status:  In Progress  (30%)</a:t>
            </a:r>
          </a:p>
        </p:txBody>
      </p:sp>
    </p:spTree>
    <p:extLst>
      <p:ext uri="{BB962C8B-B14F-4D97-AF65-F5344CB8AC3E}">
        <p14:creationId xmlns:p14="http://schemas.microsoft.com/office/powerpoint/2010/main" val="3860115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112" y="1"/>
            <a:ext cx="4358888" cy="685799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2" y="297149"/>
            <a:ext cx="7380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TECHNOLOGY INVESTMENTS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6230" y="632875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508181" y="788856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851" y="393529"/>
            <a:ext cx="1449185" cy="14343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562" y="1310640"/>
            <a:ext cx="6911958" cy="5302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Unity College Enterprise</a:t>
            </a:r>
          </a:p>
          <a:p>
            <a:r>
              <a:rPr lang="en-US" sz="1800" dirty="0" err="1"/>
              <a:t>PolicyTech</a:t>
            </a:r>
            <a:endParaRPr lang="en-US" sz="1800" dirty="0"/>
          </a:p>
          <a:p>
            <a:pPr lvl="1"/>
            <a:r>
              <a:rPr lang="en-US" sz="1500" dirty="0"/>
              <a:t>Goal:  Enterprise policy management and distribution solution</a:t>
            </a:r>
          </a:p>
          <a:p>
            <a:pPr lvl="1"/>
            <a:r>
              <a:rPr lang="en-US" sz="1500" dirty="0"/>
              <a:t>Status:  In Progress (25%)</a:t>
            </a:r>
          </a:p>
          <a:p>
            <a:r>
              <a:rPr lang="en-US" sz="1800" dirty="0" err="1"/>
              <a:t>DocFinity</a:t>
            </a:r>
            <a:endParaRPr lang="en-US" sz="1800" dirty="0"/>
          </a:p>
          <a:p>
            <a:pPr lvl="1"/>
            <a:r>
              <a:rPr lang="en-US" sz="1500" dirty="0"/>
              <a:t>Goal:  Electronic forms and document management solution</a:t>
            </a:r>
          </a:p>
          <a:p>
            <a:pPr lvl="1"/>
            <a:r>
              <a:rPr lang="en-US" sz="1500" dirty="0"/>
              <a:t>Status:  In Progress  (40%) </a:t>
            </a:r>
          </a:p>
        </p:txBody>
      </p:sp>
    </p:spTree>
    <p:extLst>
      <p:ext uri="{BB962C8B-B14F-4D97-AF65-F5344CB8AC3E}">
        <p14:creationId xmlns:p14="http://schemas.microsoft.com/office/powerpoint/2010/main" val="369649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30" y="-30480"/>
            <a:ext cx="6102170" cy="6986016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91540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199094"/>
            <a:ext cx="5632315" cy="56589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7:45 AM - 8:30 AM </a:t>
            </a:r>
            <a:r>
              <a:rPr lang="en-US" sz="1800" dirty="0"/>
              <a:t>Welcome Reception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8:30 AM - 9:00 AM </a:t>
            </a:r>
            <a:r>
              <a:rPr lang="en-US" sz="1800" dirty="0"/>
              <a:t>New Employee Introductions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9:00 AM - 10:00 AM </a:t>
            </a:r>
            <a:r>
              <a:rPr lang="en-US" sz="1800" dirty="0"/>
              <a:t>State of the College – Part I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10:00 AM - 10:15 AM Break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10:15 AM - 11:45 AM </a:t>
            </a:r>
            <a:r>
              <a:rPr lang="en-US" sz="1800" dirty="0"/>
              <a:t>State of the College – Part II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11:45 AM - 12:45 PM </a:t>
            </a:r>
            <a:r>
              <a:rPr lang="en-US" sz="1800" dirty="0"/>
              <a:t>Lunch at Wyman Commons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12:45 PM - 1:00 PM </a:t>
            </a:r>
            <a:r>
              <a:rPr lang="en-US" sz="1800" dirty="0"/>
              <a:t>Transition to Student Activities Building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1:00 PM - 1:30 PM </a:t>
            </a:r>
            <a:r>
              <a:rPr lang="en-US" sz="1800" dirty="0"/>
              <a:t>Session 1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1:45 PM - 2:15 PM </a:t>
            </a:r>
            <a:r>
              <a:rPr lang="en-US" sz="1800" dirty="0"/>
              <a:t>Session 2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2:30 PM - 3:00 PM </a:t>
            </a:r>
            <a:r>
              <a:rPr lang="en-US" sz="1800" dirty="0"/>
              <a:t>Session 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3:15 PM - 3:45 PM </a:t>
            </a:r>
            <a:r>
              <a:rPr lang="en-US" sz="1800" dirty="0"/>
              <a:t>Session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7555" y="294378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23469" y="456068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139" y="5503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30" y="-30480"/>
            <a:ext cx="6102170" cy="6986016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91540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199094"/>
            <a:ext cx="5793268" cy="56589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7:45 AM - 8:30 AM </a:t>
            </a:r>
            <a:r>
              <a:rPr lang="en-US" sz="1800" dirty="0"/>
              <a:t>Welcome Reception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8:30 AM - 9:00 AM </a:t>
            </a:r>
            <a:r>
              <a:rPr lang="en-US" sz="1800" dirty="0"/>
              <a:t>New Employee Introductions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9:00 AM - 10:00 AM </a:t>
            </a:r>
            <a:r>
              <a:rPr lang="en-US" sz="1800" dirty="0"/>
              <a:t>State of the College – Part I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10:00 AM - 10:15 AM </a:t>
            </a:r>
            <a:r>
              <a:rPr lang="en-US" sz="1800" dirty="0"/>
              <a:t>Break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10:15 AM - 11:45 AM State of the College – Part II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11:45 AM - 12:45 PM </a:t>
            </a:r>
            <a:r>
              <a:rPr lang="en-US" sz="1800" dirty="0"/>
              <a:t>Lunch at Wyman Commons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12:45 PM - 1:00 PM </a:t>
            </a:r>
            <a:r>
              <a:rPr lang="en-US" sz="1800" dirty="0"/>
              <a:t>Transition to Student Activities Building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1:00 PM - 1:30 PM </a:t>
            </a:r>
            <a:r>
              <a:rPr lang="en-US" sz="1800" dirty="0"/>
              <a:t>Session 1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1:45 PM - 2:15 PM </a:t>
            </a:r>
            <a:r>
              <a:rPr lang="en-US" sz="1800" dirty="0"/>
              <a:t>Session 2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2:30 PM - 3:00 PM </a:t>
            </a:r>
            <a:r>
              <a:rPr lang="en-US" sz="1800" dirty="0"/>
              <a:t>Session 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3:15 PM - 3:45 PM </a:t>
            </a:r>
            <a:r>
              <a:rPr lang="en-US" sz="1800" dirty="0"/>
              <a:t>Session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7555" y="294378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23469" y="456068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139" y="5503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9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 part ii</a:t>
            </a:r>
            <a:r>
              <a:rPr lang="en-US" altLang="en-US" sz="1600" dirty="0">
                <a:solidFill>
                  <a:srgbClr val="FCAC1D"/>
                </a:solidFill>
              </a:rPr>
              <a:t>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MID-YEAR Budget REVIEW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Holli Costedio, Chief Business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81"/>
          <a:stretch/>
        </p:blipFill>
        <p:spPr>
          <a:xfrm>
            <a:off x="-1" y="-41276"/>
            <a:ext cx="12186123" cy="6920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840" y="318697"/>
            <a:ext cx="10434320" cy="1342533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Ostrich Sans Bold" panose="00000800000000000000" pitchFamily="50" charset="0"/>
              </a:rPr>
              <a:t>Mid-Year Review Flagship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66472"/>
            <a:ext cx="9144000" cy="515500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900" b="1" dirty="0">
              <a:latin typeface="+mn-lt"/>
              <a:cs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US" sz="1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840" y="1723222"/>
            <a:ext cx="10434319" cy="501079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571500">
              <a:lnSpc>
                <a:spcPct val="90000"/>
              </a:lnSpc>
            </a:pPr>
            <a:endParaRPr lang="en-US" sz="1050" b="1" dirty="0">
              <a:latin typeface="Avenir LT Std 45 Book" panose="020B0502020203020204" pitchFamily="34" charset="0"/>
            </a:endParaRPr>
          </a:p>
          <a:p>
            <a:pPr marL="571500">
              <a:lnSpc>
                <a:spcPct val="90000"/>
              </a:lnSpc>
            </a:pPr>
            <a:r>
              <a:rPr lang="en-US" sz="2000" b="1" dirty="0">
                <a:latin typeface="Avenir LT Std 45 Book" panose="020B0502020203020204" pitchFamily="34" charset="0"/>
              </a:rPr>
              <a:t>Total Revenues: 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Mid-Year: Budget $10.9M (YTD $10.3M*)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Net Tuition: Budget $6.3M (YTD $6.3M*)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Gifts &amp; Federal Grants (Aid): Budget $1.2M (YTD $890k*)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Auxiliary Revenue: Budget $3.1M (YTD $2.8M*)</a:t>
            </a:r>
          </a:p>
          <a:p>
            <a:pPr marL="2171700" lvl="4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venir LT Std 45 Book" panose="020B0502020203020204" pitchFamily="34" charset="0"/>
              </a:rPr>
              <a:t>Room &amp; Board: Under budget $70k*</a:t>
            </a:r>
          </a:p>
          <a:p>
            <a:pPr marL="2171700" lvl="4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venir LT Std 45 Book" panose="020B0502020203020204" pitchFamily="34" charset="0"/>
              </a:rPr>
              <a:t>Food Revenue: Under budget $100k*</a:t>
            </a:r>
          </a:p>
          <a:p>
            <a:pPr marL="2171700" lvl="4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Avenir LT Std 45 Book" panose="020B0502020203020204" pitchFamily="34" charset="0"/>
              </a:rPr>
              <a:t>Events Revenue: Under budget $130k*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Other Revenue: Budget $308k (YTD $330k*)</a:t>
            </a:r>
          </a:p>
          <a:p>
            <a:pPr marL="1485900" lvl="3">
              <a:lnSpc>
                <a:spcPct val="90000"/>
              </a:lnSpc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5715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latin typeface="Avenir LT Std 45 Book" panose="020B0502020203020204" pitchFamily="34" charset="0"/>
              </a:rPr>
              <a:t>Total Expenses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Mid-Year: Budget $9.7M (YTD $9.3M*)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Various Operating: Under budget $230k* (timing)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Events: Under budget $20k*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Salaries &amp; Benefits: Under budget $150k* (some timing, some open positions)</a:t>
            </a:r>
          </a:p>
          <a:p>
            <a:pPr marL="1485900" lvl="3">
              <a:lnSpc>
                <a:spcPct val="90000"/>
              </a:lnSpc>
            </a:pPr>
            <a:endParaRPr lang="en-US" sz="1600" dirty="0">
              <a:latin typeface="Avenir LT Std 45 Book" panose="020B0502020203020204" pitchFamily="34" charset="0"/>
            </a:endParaRPr>
          </a:p>
          <a:p>
            <a:pPr marL="2400300" lvl="5" algn="r">
              <a:lnSpc>
                <a:spcPct val="90000"/>
              </a:lnSpc>
            </a:pPr>
            <a:r>
              <a:rPr lang="en-US" sz="1600" dirty="0">
                <a:latin typeface="Avenir LT Std 45 Book" panose="020B0502020203020204" pitchFamily="34" charset="0"/>
              </a:rPr>
              <a:t>*These numbers are estimates as December financials are still being finalized.</a:t>
            </a:r>
          </a:p>
        </p:txBody>
      </p:sp>
    </p:spTree>
    <p:extLst>
      <p:ext uri="{BB962C8B-B14F-4D97-AF65-F5344CB8AC3E}">
        <p14:creationId xmlns:p14="http://schemas.microsoft.com/office/powerpoint/2010/main" val="3874020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CIu2wc53XFQ-hRRkTXydmGQgBNwbvIyOcVvCHcJc6GnyU8FkNLHcAkD5RNteuxsjKqFE03dU8X86fUKLFlCdHz3rpMpYOhtN93VAJBfkRFnRaf8rGFzyrAMWxTtOYQTgNI1KOeEYjCc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48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6" y="441462"/>
            <a:ext cx="10732655" cy="1342533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Ostrich Sans Bold" panose="00000800000000000000" pitchFamily="50" charset="0"/>
              </a:rPr>
              <a:t>Mid-Year Review Distance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66472"/>
            <a:ext cx="9144000" cy="515500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900" b="1" dirty="0">
              <a:latin typeface="+mn-lt"/>
              <a:cs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US" sz="1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8909" y="1822499"/>
            <a:ext cx="10714182" cy="414434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5715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latin typeface="Avenir LT Std 45 Book" panose="020B0502020203020204" pitchFamily="34" charset="0"/>
              </a:rPr>
              <a:t>Total Revenues: 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Mid-Year: Budget $524k (YTD $482*)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Net Tuition: Budget $483k (YTD $482k*)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Federal Grants (Aid): Budget $42k (YTD $0*) timing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5715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latin typeface="Avenir LT Std 45 Book" panose="020B0502020203020204" pitchFamily="34" charset="0"/>
              </a:rPr>
              <a:t>Total Expenses:</a:t>
            </a:r>
          </a:p>
          <a:p>
            <a:pPr marL="12573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Mid-Year: Budget $1.0M (YTD $640k*)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Federal Grants (Aid): Under budget $42k timing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Operating Expenses: Under budget $188k* timing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Salaries &amp; Benefits: Under budget $130k*</a:t>
            </a: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17145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1200150" lvl="3" algn="r">
              <a:lnSpc>
                <a:spcPct val="90000"/>
              </a:lnSpc>
              <a:spcBef>
                <a:spcPts val="1200"/>
              </a:spcBef>
            </a:pPr>
            <a:r>
              <a:rPr lang="en-US" sz="1600" i="1" dirty="0">
                <a:latin typeface="Avenir LT Std 45 Book" panose="020B0502020203020204" pitchFamily="34" charset="0"/>
              </a:rPr>
              <a:t>*These numbers are estimates as December financials are still being finalized.</a:t>
            </a:r>
          </a:p>
        </p:txBody>
      </p:sp>
    </p:spTree>
    <p:extLst>
      <p:ext uri="{BB962C8B-B14F-4D97-AF65-F5344CB8AC3E}">
        <p14:creationId xmlns:p14="http://schemas.microsoft.com/office/powerpoint/2010/main" val="1221346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865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66472"/>
            <a:ext cx="9144000" cy="515500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900" b="1" dirty="0">
              <a:latin typeface="+mn-lt"/>
              <a:cs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US" sz="1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127" y="1861485"/>
            <a:ext cx="10728964" cy="385951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marL="5715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venir LT Std 45 Book" panose="020B0502020203020204" pitchFamily="34" charset="0"/>
            </a:endParaRPr>
          </a:p>
          <a:p>
            <a:pPr marL="342900">
              <a:lnSpc>
                <a:spcPct val="90000"/>
              </a:lnSpc>
            </a:pPr>
            <a:r>
              <a:rPr lang="en-US" sz="2000" b="1" dirty="0">
                <a:latin typeface="Avenir LT Std 45 Book" panose="020B0502020203020204" pitchFamily="34" charset="0"/>
              </a:rPr>
              <a:t>Total Revenues: </a:t>
            </a:r>
          </a:p>
          <a:p>
            <a:pPr marL="13716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Mid-Year: Budget $226k (YTD $77k*)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Food Revenue: Under budget $88k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Facility &amp; Event Revenue: Under budget $67k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Lodging Revenue: Ahead of budget $6k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342900">
              <a:lnSpc>
                <a:spcPct val="90000"/>
              </a:lnSpc>
            </a:pPr>
            <a:r>
              <a:rPr lang="en-US" sz="2000" b="1" dirty="0">
                <a:latin typeface="Avenir LT Std 45 Book" panose="020B0502020203020204" pitchFamily="34" charset="0"/>
              </a:rPr>
              <a:t>Total Expenses:</a:t>
            </a:r>
          </a:p>
          <a:p>
            <a:pPr marL="1371600" lvl="2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Mid-Year: Budget $330k (YTD $280k*)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Cost of Food: Under budget $10k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LT Std 45 Book" panose="020B0502020203020204" pitchFamily="34" charset="0"/>
              </a:rPr>
              <a:t>Other Operating Expenses: Under budget $40k</a:t>
            </a:r>
          </a:p>
          <a:p>
            <a:pPr marL="1828800" lvl="3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venir LT Std 45 Book" panose="020B0502020203020204" pitchFamily="34" charset="0"/>
            </a:endParaRPr>
          </a:p>
          <a:p>
            <a:pPr marL="1657350" lvl="3" indent="-228600" algn="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i="1" dirty="0">
              <a:latin typeface="Avenir LT Std 45 Book" panose="020B0502020203020204" pitchFamily="34" charset="0"/>
            </a:endParaRPr>
          </a:p>
          <a:p>
            <a:pPr marL="1200150" lvl="3" algn="r">
              <a:lnSpc>
                <a:spcPct val="90000"/>
              </a:lnSpc>
            </a:pPr>
            <a:r>
              <a:rPr lang="en-US" sz="1600" i="1" dirty="0">
                <a:latin typeface="Avenir LT Std 45 Book" panose="020B0502020203020204" pitchFamily="34" charset="0"/>
              </a:rPr>
              <a:t>*These numbers are estimates as December financials are still being finalized.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0436" y="441462"/>
            <a:ext cx="10732655" cy="1342533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400" b="1">
                <a:latin typeface="Ostrich Sans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Mid-Year Review Sky Lodge</a:t>
            </a:r>
          </a:p>
        </p:txBody>
      </p:sp>
    </p:spTree>
    <p:extLst>
      <p:ext uri="{BB962C8B-B14F-4D97-AF65-F5344CB8AC3E}">
        <p14:creationId xmlns:p14="http://schemas.microsoft.com/office/powerpoint/2010/main" val="2505748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326" y="-47846"/>
            <a:ext cx="10515600" cy="1325563"/>
          </a:xfrm>
        </p:spPr>
        <p:txBody>
          <a:bodyPr/>
          <a:lstStyle/>
          <a:p>
            <a:pPr algn="ctr"/>
            <a:r>
              <a:rPr lang="en-US"/>
              <a:t>Making headlines in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25" y="4883829"/>
            <a:ext cx="3211137" cy="677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3" y="853642"/>
            <a:ext cx="2813614" cy="1406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" y="5183303"/>
            <a:ext cx="2925823" cy="575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20" y="853642"/>
            <a:ext cx="1598813" cy="1598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20" y="2808940"/>
            <a:ext cx="2720150" cy="1110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" y="2554941"/>
            <a:ext cx="3395493" cy="452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2" y="3357595"/>
            <a:ext cx="2713849" cy="8183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9945" y="861899"/>
            <a:ext cx="2980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“Unity College Carves Out Online Niche: A small environmental college in Maine created a suite of specialized online programs with help from faculty and staff enthusiasts.”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582" y="2957529"/>
            <a:ext cx="5882098" cy="33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“For Unity College, historic hunting lodge is a perfect fit with mission” 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378" y="4112693"/>
            <a:ext cx="5882098" cy="88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“Over the years, Unity College has expanded into several different areas … [and] the school celebrated once again as it expanded into the Moose River Valley Region.”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53394" y="805992"/>
            <a:ext cx="2806932" cy="1720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“The number of students going to college and university has been falling for the better part of a decade … Fewer students means less money for colleges, so many are getting creative …”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6220" y="3910811"/>
            <a:ext cx="4961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“The number of students going to college and university has been falling for the better part of a decade … Fewer students means less money for colleges, so many are getting creative …”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9378" y="5759116"/>
            <a:ext cx="5789558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“Unity College: A Leader in Sustainability Education Preparing Students with Real-World Experience”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0059" y="5495310"/>
            <a:ext cx="4736867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“Jeff Corwin, an Emmy award winner, told about 100 students receiving degrees that they can be part of the solution to ‘incredible challenges with our planet.’”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Erika Latty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5009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5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20436" y="441462"/>
            <a:ext cx="10732655" cy="1342533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400" b="1">
                <a:latin typeface="Ostrich Sans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Mid-Year Review Enterprise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66472"/>
            <a:ext cx="9144000" cy="515500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1900" b="1">
              <a:latin typeface="+mn-lt"/>
              <a:cs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US" sz="11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329187"/>
              </p:ext>
            </p:extLst>
          </p:nvPr>
        </p:nvGraphicFramePr>
        <p:xfrm>
          <a:off x="720436" y="1842450"/>
          <a:ext cx="10732655" cy="4005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2655">
                  <a:extLst>
                    <a:ext uri="{9D8B030D-6E8A-4147-A177-3AD203B41FA5}">
                      <a16:colId xmlns:a16="http://schemas.microsoft.com/office/drawing/2014/main" val="3342371528"/>
                    </a:ext>
                  </a:extLst>
                </a:gridCol>
              </a:tblGrid>
              <a:tr h="739226">
                <a:tc>
                  <a:txBody>
                    <a:bodyPr/>
                    <a:lstStyle/>
                    <a:p>
                      <a:pPr marL="8001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2000" b="1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  <a:p>
                      <a:pPr marL="8001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Total Revenues: </a:t>
                      </a:r>
                    </a:p>
                    <a:p>
                      <a:pPr marL="142875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Mid-Year: Budget $11.6M (YTD $10.9M*)</a:t>
                      </a:r>
                    </a:p>
                    <a:p>
                      <a:pPr marL="1885950" lvl="3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  <a:p>
                      <a:pPr marL="800100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Total Expenses:</a:t>
                      </a:r>
                    </a:p>
                    <a:p>
                      <a:pPr marL="142875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Mid-Year: Budget $11.1M (YTD $10.2M*)</a:t>
                      </a:r>
                    </a:p>
                    <a:p>
                      <a:pPr marL="142875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  <a:p>
                      <a:pPr marL="800100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Increase in Net Assets:</a:t>
                      </a:r>
                    </a:p>
                    <a:p>
                      <a:pPr marL="142875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Mid-Year: Budget $532k (YTD $640k*)</a:t>
                      </a:r>
                    </a:p>
                    <a:p>
                      <a:pPr marL="148590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  <a:p>
                      <a:pPr marL="8001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$108k Ahead of Mid-Year Expected Increase to Net Assets</a:t>
                      </a:r>
                    </a:p>
                    <a:p>
                      <a:pPr marL="142875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  <a:p>
                      <a:pPr marL="1428750" lvl="2" indent="-228600" algn="l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  <a:p>
                      <a:pPr marL="1314450" lvl="3" indent="0" algn="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600" i="1" kern="1200" dirty="0">
                          <a:solidFill>
                            <a:schemeClr val="tx1"/>
                          </a:solidFill>
                          <a:latin typeface="Avenir LT Std 45 Book" panose="020B0502020203020204" pitchFamily="34" charset="0"/>
                          <a:ea typeface="+mn-ea"/>
                          <a:cs typeface="+mn-cs"/>
                        </a:rPr>
                        <a:t>*These numbers are estimates as December financials are still being finalized.</a:t>
                      </a:r>
                    </a:p>
                    <a:p>
                      <a:pPr marL="1314450" lvl="3" indent="0" algn="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endParaRPr lang="en-US" sz="1600" i="1" kern="1200" dirty="0">
                        <a:solidFill>
                          <a:schemeClr val="tx1"/>
                        </a:solidFill>
                        <a:latin typeface="Avenir LT Std 45 Book" panose="020B0502020203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045190"/>
                  </a:ext>
                </a:extLst>
              </a:tr>
            </a:tbl>
          </a:graphicData>
        </a:graphic>
      </p:graphicFrame>
      <p:sp>
        <p:nvSpPr>
          <p:cNvPr id="6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Erica Hutchinson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5154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Flagship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Erica Hutchinson, Chief Advancement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115048" y="-38100"/>
            <a:ext cx="6183631" cy="3603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" y="3579241"/>
            <a:ext cx="6211097" cy="332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" y="-38100"/>
            <a:ext cx="6211096" cy="3603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49" y="3579241"/>
            <a:ext cx="6183632" cy="332605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436464"/>
              </p:ext>
            </p:extLst>
          </p:nvPr>
        </p:nvGraphicFramePr>
        <p:xfrm>
          <a:off x="1232951" y="503084"/>
          <a:ext cx="9726098" cy="585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505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115048" y="-38100"/>
            <a:ext cx="6183631" cy="3603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" y="3579241"/>
            <a:ext cx="6211097" cy="332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" y="-38100"/>
            <a:ext cx="6211096" cy="3603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49" y="3579241"/>
            <a:ext cx="6183632" cy="3326050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Jennifer deHart</a:t>
            </a:r>
            <a:endParaRPr lang="en-US" sz="2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641982"/>
              </p:ext>
            </p:extLst>
          </p:nvPr>
        </p:nvGraphicFramePr>
        <p:xfrm>
          <a:off x="1178944" y="653990"/>
          <a:ext cx="9834113" cy="5550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2166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 Lodge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Jennifer deHart, Chief Sustainability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0" y="-121920"/>
            <a:ext cx="4953000" cy="708659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4840" y="297149"/>
            <a:ext cx="60212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Sky Lodge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9510" y="404275"/>
            <a:ext cx="6846629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281495" y="560256"/>
            <a:ext cx="12054025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dirty="0">
                <a:solidFill>
                  <a:schemeClr val="accent1"/>
                </a:solidFill>
              </a:rPr>
              <a:t>		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131" y="164929"/>
            <a:ext cx="1635365" cy="14343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156" y="1622712"/>
            <a:ext cx="5788644" cy="499054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September Ribbon Cutting Ceremony</a:t>
            </a:r>
          </a:p>
          <a:p>
            <a:pPr>
              <a:lnSpc>
                <a:spcPct val="150000"/>
              </a:lnSpc>
            </a:pPr>
            <a:r>
              <a:rPr lang="en-US" dirty="0"/>
              <a:t>New web site, social media</a:t>
            </a:r>
          </a:p>
          <a:p>
            <a:pPr>
              <a:lnSpc>
                <a:spcPct val="150000"/>
              </a:lnSpc>
            </a:pPr>
            <a:r>
              <a:rPr lang="en-US" dirty="0"/>
              <a:t>Slightly behind YTD revenue projections; adjusting expenses accordingly</a:t>
            </a:r>
          </a:p>
          <a:p>
            <a:pPr>
              <a:lnSpc>
                <a:spcPct val="150000"/>
              </a:lnSpc>
            </a:pPr>
            <a:r>
              <a:rPr lang="en-US" dirty="0"/>
              <a:t>Events and reservations growing for clients, customers, community</a:t>
            </a:r>
          </a:p>
          <a:p>
            <a:pPr>
              <a:lnSpc>
                <a:spcPct val="150000"/>
              </a:lnSpc>
            </a:pPr>
            <a:r>
              <a:rPr lang="en-US" dirty="0"/>
              <a:t>Actively seeking academic partners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Amy Arnett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8257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Distance Education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Amy Arnett, Chief Distance Education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Education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380671" y="766618"/>
          <a:ext cx="5287962" cy="489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75487" y="1511808"/>
            <a:ext cx="6119277" cy="4675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15 Master’s program graduates in December</a:t>
            </a:r>
          </a:p>
          <a:p>
            <a:r>
              <a:rPr lang="en-US" sz="2400" dirty="0"/>
              <a:t>Four new Bachelor’s degrees:</a:t>
            </a:r>
          </a:p>
          <a:p>
            <a:pPr lvl="1"/>
            <a:r>
              <a:rPr lang="en-US" sz="2000" dirty="0"/>
              <a:t>Wildlife Conservation</a:t>
            </a:r>
          </a:p>
          <a:p>
            <a:pPr lvl="1"/>
            <a:r>
              <a:rPr lang="en-US" sz="2000" dirty="0"/>
              <a:t>Sustainable Business Management</a:t>
            </a:r>
          </a:p>
          <a:p>
            <a:pPr lvl="1"/>
            <a:r>
              <a:rPr lang="en-US" sz="2000" dirty="0"/>
              <a:t>Environmental Criminal Justice</a:t>
            </a:r>
          </a:p>
          <a:p>
            <a:pPr lvl="1"/>
            <a:r>
              <a:rPr lang="en-US" sz="2000" dirty="0"/>
              <a:t>Environmental Studies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Five Master’s programs fully launched: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Conservation Law Enforcement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Sustainable Natural Resource Management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Sustainability Science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Environmental GIScience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Sustainable Master of Business Administration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594764" y="1681021"/>
            <a:ext cx="484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LT Std 45 Book" panose="020B0502020203020204"/>
              </a:rPr>
              <a:t>FA-18-1            FA-18-2                     SP-19-1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481456" y="1764145"/>
            <a:ext cx="0" cy="3380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434947" y="1764145"/>
            <a:ext cx="0" cy="3380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248072" y="5375563"/>
            <a:ext cx="101600" cy="110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54654" y="5380181"/>
            <a:ext cx="101600" cy="1108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55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Education</a:t>
            </a: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1558410" y="2542804"/>
          <a:ext cx="5975375" cy="4003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4 Countries</a:t>
            </a:r>
          </a:p>
          <a:p>
            <a:r>
              <a:rPr lang="en-US" sz="2400" dirty="0"/>
              <a:t>33 States</a:t>
            </a:r>
          </a:p>
          <a:p>
            <a:r>
              <a:rPr lang="en-US" sz="2400" dirty="0"/>
              <a:t>Average age: 30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5585254" y="578744"/>
          <a:ext cx="6441363" cy="306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Jennifer deHart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7848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 Plan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Jennifer deHart</a:t>
            </a: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Chief Sustainability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563" y="-32657"/>
            <a:ext cx="6144437" cy="6923314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915409"/>
          </a:xfrm>
        </p:spPr>
        <p:txBody>
          <a:bodyPr>
            <a:normAutofit/>
          </a:bodyPr>
          <a:lstStyle/>
          <a:p>
            <a:r>
              <a:rPr lang="en-US" sz="4000" dirty="0"/>
              <a:t>Priorities for AY 18-19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401878"/>
            <a:ext cx="5502071" cy="49104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Strategic Plan for May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Hit target auxiliary goals; recruitment and retention goals for Flagship and DE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Maximize physical assets – Including Sky Lodge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Ensure transfer-friendliness for Flagship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Implement technology investment on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F2Y implementation &amp; tuition reset (Fall 20 full launch)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Execute Crisis Management Scenario in October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6595" y="324858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762509" y="486548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179" y="8551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60763" y="19119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893" y="3169064"/>
            <a:ext cx="3594215" cy="355746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20598" y="568037"/>
            <a:ext cx="10750805" cy="2018145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Strategic Plan 2025</a:t>
            </a: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24000" y="2471654"/>
            <a:ext cx="9144000" cy="519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 – January 2019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459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-383629" y="341260"/>
          <a:ext cx="6947338" cy="621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60" t="2878" r="29711" b="7507"/>
          <a:stretch/>
        </p:blipFill>
        <p:spPr>
          <a:xfrm flipH="1">
            <a:off x="6074230" y="0"/>
            <a:ext cx="6117770" cy="6894138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377990" y="3112899"/>
            <a:ext cx="3424101" cy="66833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Strategic plan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development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37228" y="5532349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812" y="5293003"/>
            <a:ext cx="1449185" cy="1434368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6783142" y="5694039"/>
            <a:ext cx="5408858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37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038" y="1636834"/>
            <a:ext cx="5207713" cy="4590197"/>
          </a:xfrm>
        </p:spPr>
        <p:txBody>
          <a:bodyPr>
            <a:noAutofit/>
          </a:bodyPr>
          <a:lstStyle/>
          <a:p>
            <a:r>
              <a:rPr lang="en-US" sz="2000" dirty="0"/>
              <a:t>Responsive by design – plan-do-plan-do…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An iterative approach</a:t>
            </a:r>
          </a:p>
          <a:p>
            <a:r>
              <a:rPr lang="en-US" sz="2000" dirty="0"/>
              <a:t>Mission achievement</a:t>
            </a:r>
          </a:p>
          <a:p>
            <a:r>
              <a:rPr lang="en-US" sz="2000" dirty="0"/>
              <a:t>Responsibility and accountability</a:t>
            </a:r>
          </a:p>
          <a:p>
            <a:r>
              <a:rPr lang="en-US" sz="2000" dirty="0"/>
              <a:t>Tools for planning, implementation, and management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800" b="1" dirty="0">
              <a:solidFill>
                <a:schemeClr val="accent2"/>
              </a:solidFill>
            </a:endParaRP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6562" y="365125"/>
            <a:ext cx="5288692" cy="1071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70C0"/>
                </a:solidFill>
                <a:latin typeface="Ostrich Sans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Iteration in Response to Opportunity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69" y="1116281"/>
            <a:ext cx="6203031" cy="3011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28130" y="4694163"/>
            <a:ext cx="6363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venir LT Std 45 Book" panose="020B0502020203020204" pitchFamily="34" charset="0"/>
                <a:hlinkClick r:id="rId3"/>
              </a:rPr>
              <a:t>https://president.unity.edu/vision/strategic-plan-development/</a:t>
            </a:r>
            <a:endParaRPr lang="en-US" sz="1600" b="1" dirty="0">
              <a:latin typeface="Avenir LT Std 45 Book" panose="020B05020202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37228" y="5532348"/>
            <a:ext cx="6067167" cy="13256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812" y="5293003"/>
            <a:ext cx="1449185" cy="143436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783142" y="5694039"/>
            <a:ext cx="5421253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09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596" y="346075"/>
            <a:ext cx="5493814" cy="1325563"/>
          </a:xfrm>
        </p:spPr>
        <p:txBody>
          <a:bodyPr/>
          <a:lstStyle/>
          <a:p>
            <a:r>
              <a:rPr lang="en-US" dirty="0"/>
              <a:t>Status of 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97" y="1524001"/>
            <a:ext cx="5356303" cy="4396508"/>
          </a:xfrm>
        </p:spPr>
        <p:txBody>
          <a:bodyPr>
            <a:noAutofit/>
          </a:bodyPr>
          <a:lstStyle/>
          <a:p>
            <a:r>
              <a:rPr lang="en-US" sz="2000" dirty="0"/>
              <a:t>Mission Statement </a:t>
            </a:r>
            <a:r>
              <a:rPr lang="en-US" sz="2000" dirty="0">
                <a:solidFill>
                  <a:prstClr val="black"/>
                </a:solidFill>
              </a:rPr>
              <a:t>– N</a:t>
            </a:r>
            <a:r>
              <a:rPr lang="en-US" sz="2000" dirty="0"/>
              <a:t>O CHANGE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Vision Statement – </a:t>
            </a:r>
            <a:r>
              <a:rPr lang="en-US" sz="2000" dirty="0">
                <a:solidFill>
                  <a:schemeClr val="accent5"/>
                </a:solidFill>
              </a:rPr>
              <a:t>FINAL DRAFT</a:t>
            </a:r>
          </a:p>
          <a:p>
            <a:r>
              <a:rPr lang="en-US" sz="2000" dirty="0"/>
              <a:t>Core Values – </a:t>
            </a:r>
            <a:r>
              <a:rPr lang="en-US" sz="2000" dirty="0">
                <a:solidFill>
                  <a:schemeClr val="accent5"/>
                </a:solidFill>
              </a:rPr>
              <a:t>FINAL DRAFT</a:t>
            </a:r>
          </a:p>
          <a:p>
            <a:r>
              <a:rPr lang="en-US" sz="2000" dirty="0"/>
              <a:t>Core Value Statements – </a:t>
            </a:r>
            <a:r>
              <a:rPr lang="en-US" sz="2000" dirty="0">
                <a:solidFill>
                  <a:schemeClr val="accent6"/>
                </a:solidFill>
              </a:rPr>
              <a:t>FIRST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6"/>
                </a:solidFill>
              </a:rPr>
              <a:t>DRAFT</a:t>
            </a:r>
          </a:p>
          <a:p>
            <a:r>
              <a:rPr lang="en-US" sz="2000" dirty="0"/>
              <a:t>Guiding Principles – </a:t>
            </a:r>
            <a:r>
              <a:rPr lang="en-US" sz="2000" dirty="0">
                <a:solidFill>
                  <a:schemeClr val="accent5"/>
                </a:solidFill>
              </a:rPr>
              <a:t>FINAL DRAFT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/>
              <a:t>Strategy Screen – </a:t>
            </a:r>
            <a:r>
              <a:rPr lang="en-US" sz="2000" dirty="0">
                <a:solidFill>
                  <a:schemeClr val="accent5"/>
                </a:solidFill>
              </a:rPr>
              <a:t>FINAL DRAFT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/>
              <a:t>Process Guidelines – </a:t>
            </a:r>
            <a:r>
              <a:rPr lang="en-US" sz="2000" dirty="0">
                <a:solidFill>
                  <a:schemeClr val="accent5"/>
                </a:solidFill>
              </a:rPr>
              <a:t>FINAL DRAFT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/>
              <a:t>Elevator Speech – </a:t>
            </a:r>
            <a:r>
              <a:rPr lang="en-US" sz="2000" dirty="0">
                <a:solidFill>
                  <a:schemeClr val="accent2"/>
                </a:solidFill>
              </a:rPr>
              <a:t>TBD</a:t>
            </a:r>
          </a:p>
          <a:p>
            <a:r>
              <a:rPr lang="en-US" sz="2000" dirty="0"/>
              <a:t>Goal Statement – ADOPTED </a:t>
            </a:r>
          </a:p>
          <a:p>
            <a:pPr lvl="1"/>
            <a:r>
              <a:rPr lang="en-US" sz="2000" dirty="0"/>
              <a:t>Audiences – </a:t>
            </a:r>
            <a:r>
              <a:rPr lang="en-US" sz="2000" dirty="0">
                <a:solidFill>
                  <a:schemeClr val="accent2"/>
                </a:solidFill>
              </a:rPr>
              <a:t>TBD</a:t>
            </a:r>
            <a:endParaRPr lang="en-US" sz="2000" dirty="0"/>
          </a:p>
          <a:p>
            <a:pPr lvl="2"/>
            <a:r>
              <a:rPr lang="en-US" sz="1600" dirty="0"/>
              <a:t>Objectives – </a:t>
            </a:r>
            <a:r>
              <a:rPr lang="en-US" sz="1600" dirty="0">
                <a:solidFill>
                  <a:schemeClr val="accent2"/>
                </a:solidFill>
              </a:rPr>
              <a:t>TBD</a:t>
            </a:r>
            <a:endParaRPr lang="en-US" sz="1600" dirty="0"/>
          </a:p>
          <a:p>
            <a:pPr lvl="3"/>
            <a:r>
              <a:rPr lang="en-US" sz="1400" dirty="0"/>
              <a:t>Initiatives – </a:t>
            </a:r>
            <a:r>
              <a:rPr lang="en-US" sz="1400" dirty="0">
                <a:solidFill>
                  <a:schemeClr val="accent2"/>
                </a:solidFill>
              </a:rPr>
              <a:t>TBD</a:t>
            </a:r>
            <a:r>
              <a:rPr lang="en-US" sz="1400" dirty="0"/>
              <a:t> 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</a:rPr>
              <a:t>	</a:t>
            </a:r>
            <a:r>
              <a:rPr lang="en-US" sz="1800" b="1" dirty="0">
                <a:solidFill>
                  <a:schemeClr val="accent2"/>
                </a:solidFill>
              </a:rPr>
              <a:t>TBD through an iterative process…</a:t>
            </a:r>
          </a:p>
          <a:p>
            <a:endParaRPr lang="en-US" sz="3200" b="1" dirty="0">
              <a:solidFill>
                <a:schemeClr val="accent2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73180" cy="6858000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-212979" y="5551303"/>
            <a:ext cx="6386159" cy="100997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4A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0501" y="5665604"/>
            <a:ext cx="5717714" cy="8766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360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587" y="5329581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18"/>
          <a:stretch/>
        </p:blipFill>
        <p:spPr>
          <a:xfrm>
            <a:off x="-22592" y="-13401"/>
            <a:ext cx="4162164" cy="6903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933" r="32218" b="10969"/>
          <a:stretch/>
        </p:blipFill>
        <p:spPr>
          <a:xfrm>
            <a:off x="7956884" y="-26906"/>
            <a:ext cx="4235116" cy="6917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41911"/>
          <a:stretch/>
        </p:blipFill>
        <p:spPr>
          <a:xfrm>
            <a:off x="4090736" y="-14740"/>
            <a:ext cx="3866147" cy="690506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83011" y="469900"/>
            <a:ext cx="3059991" cy="1018885"/>
          </a:xfrm>
          <a:prstGeom prst="roundRect">
            <a:avLst/>
          </a:prstGeom>
          <a:solidFill>
            <a:srgbClr val="01CE9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976" y="674572"/>
            <a:ext cx="3026026" cy="68945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latin typeface="Ostrich Sans Bold" panose="00000800000000000000" pitchFamily="50" charset="0"/>
              </a:rPr>
              <a:t>Goal One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0193" y="1705641"/>
            <a:ext cx="3265956" cy="3376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Establish Unity College as an </a:t>
            </a:r>
            <a:r>
              <a:rPr lang="en-US" sz="2400" b="1" dirty="0">
                <a:solidFill>
                  <a:schemeClr val="accent6"/>
                </a:solidFill>
              </a:rPr>
              <a:t>ENTERPRISE APPROACH </a:t>
            </a:r>
            <a:r>
              <a:rPr lang="en-US" sz="2400" dirty="0">
                <a:solidFill>
                  <a:schemeClr val="bg1"/>
                </a:solidFill>
              </a:rPr>
              <a:t>organization that serves as a new exemplar for private higher education.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40961" y="469900"/>
            <a:ext cx="3378209" cy="10188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454106" y="678086"/>
            <a:ext cx="3176164" cy="698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chemeClr val="bg1"/>
                </a:solidFill>
                <a:latin typeface="Ostrich Sans Bold" panose="00000800000000000000" pitchFamily="50" charset="0"/>
              </a:rPr>
              <a:t>Goal TWO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340961" y="1666779"/>
            <a:ext cx="3378209" cy="3428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Serve 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AUDIENCES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through engagement with Unity College and its mission in response to clearly identified needs.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178791" y="469900"/>
            <a:ext cx="3670309" cy="10188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245825" y="652686"/>
            <a:ext cx="3557164" cy="698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6600" b="1" dirty="0">
                <a:solidFill>
                  <a:schemeClr val="bg1"/>
                </a:solidFill>
                <a:latin typeface="Ostrich Sans Bold" panose="00000800000000000000" pitchFamily="50" charset="0"/>
              </a:rPr>
              <a:t>Goal three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132680" y="1641379"/>
            <a:ext cx="3774707" cy="3263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Share the story of Unity College through powerful </a:t>
            </a:r>
            <a:r>
              <a:rPr lang="en-US" sz="2400" b="1" dirty="0">
                <a:solidFill>
                  <a:schemeClr val="accent2"/>
                </a:solidFill>
              </a:rPr>
              <a:t>STORYTELLING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 inspiring thought-leadership.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2986" y="527166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97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05766" y="5841242"/>
            <a:ext cx="5370053" cy="101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 b="4536"/>
          <a:stretch/>
        </p:blipFill>
        <p:spPr>
          <a:xfrm>
            <a:off x="2124361" y="0"/>
            <a:ext cx="7370064" cy="670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2986" y="527166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8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4941" y="938851"/>
            <a:ext cx="5023291" cy="5259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70000"/>
              </a:lnSpc>
            </a:pPr>
            <a:r>
              <a:rPr lang="en-US" sz="11500" spc="600" dirty="0">
                <a:solidFill>
                  <a:srgbClr val="53879C"/>
                </a:solidFill>
                <a:latin typeface="Ostrich Sans Bold" panose="00000800000000000000" pitchFamily="50" charset="0"/>
              </a:rPr>
              <a:t>Decision </a:t>
            </a:r>
            <a:r>
              <a:rPr lang="en-US" sz="11500" spc="1500" dirty="0">
                <a:solidFill>
                  <a:srgbClr val="53879C"/>
                </a:solidFill>
                <a:latin typeface="Ostrich Sans Bold" panose="00000800000000000000" pitchFamily="50" charset="0"/>
              </a:rPr>
              <a:t>making</a:t>
            </a:r>
            <a:r>
              <a:rPr lang="en-US" sz="11500" spc="600" dirty="0">
                <a:solidFill>
                  <a:srgbClr val="53879C"/>
                </a:solidFill>
                <a:latin typeface="Ostrich Sans Bold" panose="00000800000000000000" pitchFamily="50" charset="0"/>
              </a:rPr>
              <a:t> </a:t>
            </a:r>
            <a:r>
              <a:rPr lang="en-US" sz="11500" spc="-150" dirty="0">
                <a:solidFill>
                  <a:srgbClr val="53879C"/>
                </a:solidFill>
                <a:latin typeface="Ostrich Sans Bold" panose="00000800000000000000" pitchFamily="50" charset="0"/>
              </a:rPr>
              <a:t>paradigm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4383" y="5361139"/>
            <a:ext cx="1444409" cy="1429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29" y="203200"/>
            <a:ext cx="6683158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84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36500"/>
          <a:stretch/>
        </p:blipFill>
        <p:spPr>
          <a:xfrm flipH="1">
            <a:off x="6026331" y="0"/>
            <a:ext cx="6165669" cy="6858000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107178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Core Values FINAL DRAFT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280160"/>
            <a:ext cx="5288692" cy="5447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Respect</a:t>
            </a:r>
          </a:p>
          <a:p>
            <a:pPr marL="0" indent="0">
              <a:buNone/>
            </a:pPr>
            <a:r>
              <a:rPr lang="en-US" sz="2400" b="1" dirty="0"/>
              <a:t>Integrity</a:t>
            </a:r>
          </a:p>
          <a:p>
            <a:pPr marL="0" indent="0">
              <a:buNone/>
            </a:pPr>
            <a:r>
              <a:rPr lang="en-US" sz="2400" b="1" dirty="0"/>
              <a:t>Social Responsibility</a:t>
            </a:r>
          </a:p>
          <a:p>
            <a:pPr marL="0" indent="0">
              <a:buNone/>
            </a:pPr>
            <a:r>
              <a:rPr lang="en-US" sz="2400" b="1" dirty="0"/>
              <a:t>Community</a:t>
            </a:r>
          </a:p>
          <a:p>
            <a:pPr marL="0" indent="0">
              <a:buNone/>
            </a:pPr>
            <a:r>
              <a:rPr lang="en-US" sz="2400" b="1" dirty="0"/>
              <a:t>Resiliency</a:t>
            </a:r>
          </a:p>
          <a:p>
            <a:pPr marL="0" indent="0">
              <a:buNone/>
            </a:pPr>
            <a:r>
              <a:rPr lang="en-US" sz="2400" b="1" dirty="0"/>
              <a:t>Cultural Competency </a:t>
            </a:r>
          </a:p>
          <a:p>
            <a:pPr marL="0" indent="0">
              <a:buNone/>
            </a:pPr>
            <a:r>
              <a:rPr lang="en-US" sz="2400" b="1" dirty="0"/>
              <a:t>Innovation</a:t>
            </a:r>
          </a:p>
          <a:p>
            <a:pPr marL="0" indent="0">
              <a:buNone/>
            </a:pPr>
            <a:r>
              <a:rPr lang="en-US" sz="2400" b="1" dirty="0"/>
              <a:t>Accountability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4833" y="5532350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417" y="5293004"/>
            <a:ext cx="1449185" cy="143436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770747" y="5694040"/>
            <a:ext cx="5421253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86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107178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Core Value Statements FIRST Draft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436914"/>
            <a:ext cx="5288692" cy="52904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Respect: We seek to understand the value of each other and the audiences we serve.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Integrity: We act ethically in alignment with our mission and values.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b="11292"/>
          <a:stretch/>
        </p:blipFill>
        <p:spPr>
          <a:xfrm>
            <a:off x="6023611" y="3206779"/>
            <a:ext cx="6168390" cy="36445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24833" y="5532350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417" y="5293004"/>
            <a:ext cx="1449185" cy="1434368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6770747" y="5694040"/>
            <a:ext cx="5421253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18" b="19835"/>
          <a:stretch/>
        </p:blipFill>
        <p:spPr>
          <a:xfrm>
            <a:off x="6023611" y="-21653"/>
            <a:ext cx="6168390" cy="34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107178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Core Value Statements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FIRST Draft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436914"/>
            <a:ext cx="5288692" cy="52904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Social Responsibility: We are dedicated to developing citizens of the world who are committed to repairing it.</a:t>
            </a:r>
          </a:p>
          <a:p>
            <a:pPr marL="457200" lvl="1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400" b="1" dirty="0"/>
              <a:t>Community: Our programs reach across boundaries to connect, converge, and construct global communities.</a:t>
            </a:r>
          </a:p>
          <a:p>
            <a:pPr lvl="1"/>
            <a:endParaRPr lang="en-US" b="1" dirty="0"/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 b="11292"/>
          <a:stretch/>
        </p:blipFill>
        <p:spPr>
          <a:xfrm>
            <a:off x="6023611" y="3206779"/>
            <a:ext cx="6168390" cy="36445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24833" y="5532350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417" y="5293004"/>
            <a:ext cx="1449185" cy="143436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770747" y="5694040"/>
            <a:ext cx="5421253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18" b="19835"/>
          <a:stretch/>
        </p:blipFill>
        <p:spPr>
          <a:xfrm>
            <a:off x="6023611" y="-21653"/>
            <a:ext cx="6168390" cy="34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064"/>
            <a:ext cx="12192000" cy="688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9440" y="5897880"/>
            <a:ext cx="109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5095" y="3892411"/>
            <a:ext cx="8726905" cy="190339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5" y="2444681"/>
            <a:ext cx="3708206" cy="479885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23283" y="4293579"/>
            <a:ext cx="9601791" cy="11928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5400" dirty="0">
                <a:solidFill>
                  <a:srgbClr val="FCAC1D"/>
                </a:solidFill>
                <a:latin typeface="Ostrich Sans Bold" panose="00000800000000000000" pitchFamily="50" charset="0"/>
                <a:cs typeface="Times New Roman" panose="02020603050405020304" pitchFamily="18" charset="0"/>
              </a:rPr>
              <a:t>ACADEMIC Progress &amp; ASSETS</a:t>
            </a:r>
            <a:r>
              <a:rPr lang="en-US" altLang="en-US" sz="1600" dirty="0">
                <a:solidFill>
                  <a:srgbClr val="FCAC1D"/>
                </a:solidFill>
              </a:rPr>
              <a:t>		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24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Erika Latty, Chief Academic Officer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107178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Core Value Statements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FIRST Draft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436914"/>
            <a:ext cx="5288692" cy="52904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/>
              <a:t>Resiliency: We believe that differences and diversity enable communities to anticipate and adapt to change.</a:t>
            </a:r>
          </a:p>
          <a:p>
            <a:pPr lvl="1"/>
            <a:endParaRPr lang="en-US" b="1" dirty="0"/>
          </a:p>
          <a:p>
            <a:pPr marL="0" indent="0">
              <a:buNone/>
            </a:pPr>
            <a:r>
              <a:rPr lang="en-US" sz="2400" b="1" dirty="0"/>
              <a:t>Cultural Competency: We seek to explore and develop the strengths and talents of each other and our audiences to achieve personal best.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10901" b="4377"/>
          <a:stretch/>
        </p:blipFill>
        <p:spPr>
          <a:xfrm>
            <a:off x="6012181" y="-22860"/>
            <a:ext cx="6179820" cy="3868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 b="7429"/>
          <a:stretch/>
        </p:blipFill>
        <p:spPr>
          <a:xfrm>
            <a:off x="6012181" y="3147651"/>
            <a:ext cx="6179820" cy="3721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58240" y="440955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1"/>
                </a:solidFill>
              </a:rPr>
              <a:t>	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24833" y="5532350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417" y="5293004"/>
            <a:ext cx="1449185" cy="143436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770747" y="5694040"/>
            <a:ext cx="5421253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8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107178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Core Value Statements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FIRST Draft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436914"/>
            <a:ext cx="5288692" cy="52904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Innovation: We promote a climate of disciplined daring and continuous improvement. </a:t>
            </a:r>
          </a:p>
          <a:p>
            <a:pPr lvl="1"/>
            <a:endParaRPr lang="en-US" b="1" dirty="0"/>
          </a:p>
          <a:p>
            <a:pPr marL="0" indent="0">
              <a:buNone/>
            </a:pPr>
            <a:r>
              <a:rPr lang="en-US" sz="2400" b="1" dirty="0"/>
              <a:t>Accountability: We develop and pursue the highest standards in all that we do. </a:t>
            </a:r>
          </a:p>
          <a:p>
            <a:pPr lvl="1"/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10901" b="4377"/>
          <a:stretch/>
        </p:blipFill>
        <p:spPr>
          <a:xfrm>
            <a:off x="6012181" y="-22860"/>
            <a:ext cx="6179820" cy="3868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 b="7429"/>
          <a:stretch/>
        </p:blipFill>
        <p:spPr>
          <a:xfrm>
            <a:off x="6012181" y="3147651"/>
            <a:ext cx="6179820" cy="37217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58240" y="440955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1"/>
                </a:solidFill>
              </a:rPr>
              <a:t>	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24833" y="5532350"/>
            <a:ext cx="6067167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417" y="5293004"/>
            <a:ext cx="1449185" cy="1434368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6770747" y="5694040"/>
            <a:ext cx="5421253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Unity College 2025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17"/>
          <a:stretch/>
        </p:blipFill>
        <p:spPr>
          <a:xfrm>
            <a:off x="7299960" y="1"/>
            <a:ext cx="4892041" cy="6835139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783098" y="435694"/>
            <a:ext cx="4408904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CA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005063" y="573014"/>
            <a:ext cx="4414047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r>
              <a:rPr lang="en-US" altLang="en-US" sz="1600" dirty="0">
                <a:solidFill>
                  <a:schemeClr val="accent1"/>
                </a:solidFill>
              </a:rPr>
              <a:t>	     </a:t>
            </a:r>
            <a:br>
              <a:rPr lang="en-US" altLang="en-US" sz="1600" dirty="0">
                <a:solidFill>
                  <a:schemeClr val="accent1"/>
                </a:solidFill>
              </a:rPr>
            </a:br>
            <a:r>
              <a:rPr lang="en-US" altLang="en-US" sz="1600" b="1" dirty="0">
                <a:latin typeface="Avenir LT Std 45 Book" panose="020B0502020203020204" pitchFamily="34" charset="0"/>
                <a:cs typeface="Times New Roman" panose="02020603050405020304" pitchFamily="18" charset="0"/>
              </a:rPr>
              <a:t>Professional Development – January 2019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878" y="196348"/>
            <a:ext cx="1449185" cy="143436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6561" y="250751"/>
            <a:ext cx="677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LT Std 45 Book" panose="020B0502020203020204" pitchFamily="34" charset="0"/>
                <a:ea typeface="+mj-ea"/>
                <a:cs typeface="+mj-cs"/>
              </a:defRPr>
            </a:lvl1pPr>
          </a:lstStyle>
          <a:p>
            <a:r>
              <a:rPr lang="en-US" sz="5800" dirty="0">
                <a:solidFill>
                  <a:schemeClr val="accent1">
                    <a:lumMod val="75000"/>
                  </a:schemeClr>
                </a:solidFill>
                <a:latin typeface="Ostrich Sans Bold" panose="00000800000000000000" pitchFamily="50" charset="0"/>
              </a:rPr>
              <a:t>Timeline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96562" y="1391370"/>
            <a:ext cx="7135370" cy="4778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January 1 – May 1, 2019: Refinement Period</a:t>
            </a:r>
          </a:p>
          <a:p>
            <a:r>
              <a:rPr lang="en-US" sz="2000" dirty="0"/>
              <a:t>1/10 </a:t>
            </a:r>
            <a:r>
              <a:rPr lang="en-US" sz="2000" b="1" dirty="0"/>
              <a:t>Professional Development. </a:t>
            </a:r>
            <a:r>
              <a:rPr lang="en-US" sz="2000" dirty="0"/>
              <a:t>Report on process  </a:t>
            </a:r>
          </a:p>
          <a:p>
            <a:r>
              <a:rPr lang="en-US" sz="2000" dirty="0"/>
              <a:t>1/17 – 4/1 </a:t>
            </a:r>
            <a:r>
              <a:rPr lang="en-US" sz="2000" b="1" dirty="0"/>
              <a:t>Unit meetings</a:t>
            </a:r>
            <a:r>
              <a:rPr lang="en-US" sz="2000" dirty="0"/>
              <a:t>. Review Core Value Statements</a:t>
            </a:r>
          </a:p>
          <a:p>
            <a:r>
              <a:rPr lang="en-US" sz="2000" dirty="0"/>
              <a:t>2/19 </a:t>
            </a:r>
            <a:r>
              <a:rPr lang="en-US" sz="2000" b="1" dirty="0"/>
              <a:t>Unity Works</a:t>
            </a:r>
            <a:r>
              <a:rPr lang="en-US" sz="2000" dirty="0"/>
              <a:t>. Information and feedback</a:t>
            </a:r>
          </a:p>
          <a:p>
            <a:r>
              <a:rPr lang="en-US" sz="2000" dirty="0"/>
              <a:t>2/22 </a:t>
            </a:r>
            <a:r>
              <a:rPr lang="en-US" sz="2000" b="1" dirty="0"/>
              <a:t>Board Meeting</a:t>
            </a:r>
            <a:r>
              <a:rPr lang="en-US" sz="2000" dirty="0"/>
              <a:t>. Review final draft; adopt framework</a:t>
            </a:r>
          </a:p>
          <a:p>
            <a:r>
              <a:rPr lang="en-US" sz="2000" dirty="0"/>
              <a:t>4/2 </a:t>
            </a:r>
            <a:r>
              <a:rPr lang="en-US" sz="2000" b="1" dirty="0"/>
              <a:t>Unity Works</a:t>
            </a:r>
            <a:r>
              <a:rPr lang="en-US" sz="2000" dirty="0"/>
              <a:t>. Information and feedback</a:t>
            </a:r>
          </a:p>
          <a:p>
            <a:r>
              <a:rPr lang="en-US" sz="2000" dirty="0"/>
              <a:t>4/3 – 5/10 </a:t>
            </a:r>
            <a:r>
              <a:rPr lang="en-US" sz="2000" b="1" dirty="0"/>
              <a:t>Unit meetings</a:t>
            </a:r>
            <a:r>
              <a:rPr lang="en-US" sz="2000" dirty="0"/>
              <a:t>. Information and feedback</a:t>
            </a:r>
          </a:p>
          <a:p>
            <a:r>
              <a:rPr lang="en-US" sz="2000" dirty="0"/>
              <a:t>4/22 </a:t>
            </a:r>
            <a:r>
              <a:rPr lang="en-US" sz="2000" b="1" dirty="0"/>
              <a:t>Community Meeting</a:t>
            </a:r>
            <a:r>
              <a:rPr lang="en-US" sz="2000" dirty="0"/>
              <a:t>. Information and feedback</a:t>
            </a:r>
          </a:p>
          <a:p>
            <a:pPr marL="0" indent="0">
              <a:buNone/>
            </a:pPr>
            <a:endParaRPr lang="en-US" sz="1050" b="1" dirty="0"/>
          </a:p>
          <a:p>
            <a:pPr marL="0" indent="0">
              <a:buNone/>
            </a:pPr>
            <a:r>
              <a:rPr lang="en-US" sz="2000" b="1" dirty="0"/>
              <a:t>May 1 – May 29, 2019: Commitment Period</a:t>
            </a:r>
          </a:p>
          <a:p>
            <a:r>
              <a:rPr lang="en-US" sz="2000" dirty="0"/>
              <a:t>5/22 </a:t>
            </a:r>
            <a:r>
              <a:rPr lang="en-US" sz="2000" b="1" dirty="0"/>
              <a:t>Board Meeting</a:t>
            </a:r>
            <a:r>
              <a:rPr lang="en-US" sz="2000" dirty="0"/>
              <a:t>. Finalize Strategic Plan</a:t>
            </a:r>
          </a:p>
          <a:p>
            <a:r>
              <a:rPr lang="en-US" sz="2000" dirty="0"/>
              <a:t>5/26 </a:t>
            </a:r>
            <a:r>
              <a:rPr lang="en-US" sz="2000" b="1" dirty="0"/>
              <a:t>Professional Development</a:t>
            </a:r>
            <a:r>
              <a:rPr lang="en-US" sz="2000" dirty="0"/>
              <a:t>. Present Strategic Plan and implementation approach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647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1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30" y="-30480"/>
            <a:ext cx="6102170" cy="6986016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91540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199094"/>
            <a:ext cx="5793268" cy="56589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7:45 AM - 8:30 AM </a:t>
            </a:r>
            <a:r>
              <a:rPr lang="en-US" sz="1800" dirty="0"/>
              <a:t>Welcome Reception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8:30 AM - 9:00 AM </a:t>
            </a:r>
            <a:r>
              <a:rPr lang="en-US" sz="1800" dirty="0"/>
              <a:t>New Employee Introductions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9:00 AM - 10:00 AM </a:t>
            </a:r>
            <a:r>
              <a:rPr lang="en-US" sz="1800" dirty="0"/>
              <a:t>State of the College – Part I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10:00 AM - 10:15 AM </a:t>
            </a:r>
            <a:r>
              <a:rPr lang="en-US" sz="1800" dirty="0"/>
              <a:t>Break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10:15 AM - 11:45 AM </a:t>
            </a:r>
            <a:r>
              <a:rPr lang="en-US" sz="1800" dirty="0"/>
              <a:t>State of the College – Part II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11:45 AM - 12:45 PM Lunch at Wyman Commons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12:45 PM - 1:00 PM </a:t>
            </a:r>
            <a:r>
              <a:rPr lang="en-US" sz="1800" dirty="0"/>
              <a:t>Transition to Student Activities Building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1:00 PM - 1:30 PM </a:t>
            </a:r>
            <a:r>
              <a:rPr lang="en-US" sz="1800" dirty="0"/>
              <a:t>Session 1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1:45 PM - 2:15 PM </a:t>
            </a:r>
            <a:r>
              <a:rPr lang="en-US" sz="1800" dirty="0"/>
              <a:t>Session 2 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1800" b="1" dirty="0"/>
              <a:t>2:30 PM - 3:00 PM </a:t>
            </a:r>
            <a:r>
              <a:rPr lang="en-US" sz="1800" dirty="0"/>
              <a:t>Session 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800" b="1" dirty="0"/>
              <a:t>3:15 PM - 3:45 PM </a:t>
            </a:r>
            <a:r>
              <a:rPr lang="en-US" sz="1800" dirty="0"/>
              <a:t>Session 4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7555" y="294378"/>
            <a:ext cx="619368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23469" y="456068"/>
            <a:ext cx="10858982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139" y="55032"/>
            <a:ext cx="1449185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Interim (5</a:t>
            </a:r>
            <a:r>
              <a:rPr lang="en-US" b="1" baseline="30000" dirty="0"/>
              <a:t>th</a:t>
            </a:r>
            <a:r>
              <a:rPr lang="en-US" b="1" dirty="0"/>
              <a:t> Year) Report for the New England Commission of Higher Education (NECHE)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418" y="1690688"/>
            <a:ext cx="10616382" cy="4352925"/>
          </a:xfrm>
        </p:spPr>
        <p:txBody>
          <a:bodyPr>
            <a:noAutofit/>
          </a:bodyPr>
          <a:lstStyle/>
          <a:p>
            <a:r>
              <a:rPr lang="en-US" sz="2100" dirty="0"/>
              <a:t>From 2016 through 2018, the NEASC Mid-Cycle Coordinating Ad Hoc Committee compiled information for the Interim Report.</a:t>
            </a:r>
          </a:p>
          <a:p>
            <a:r>
              <a:rPr lang="en-US" sz="2100" dirty="0"/>
              <a:t>The committee was initially co-chaired by CAO Scott and then co-chaired by CAO Latty and CSSO Cunningham. </a:t>
            </a:r>
          </a:p>
          <a:p>
            <a:r>
              <a:rPr lang="en-US" sz="2100" dirty="0"/>
              <a:t>Membership included CBO Costedio, CDEO Arnett, CDIO Johnson, CADO Hutchinson, </a:t>
            </a:r>
            <a:r>
              <a:rPr lang="en-US" sz="2100" dirty="0" err="1"/>
              <a:t>CoS</a:t>
            </a:r>
            <a:r>
              <a:rPr lang="en-US" sz="2100" dirty="0"/>
              <a:t> Zavodny, Dean MacRae, Dean deHart, Director of Library and Information Services Russell, Professor </a:t>
            </a:r>
            <a:r>
              <a:rPr lang="en-US" sz="2100" dirty="0" err="1"/>
              <a:t>Womersley</a:t>
            </a:r>
            <a:r>
              <a:rPr lang="en-US" sz="2100" dirty="0"/>
              <a:t>, Associate Professor Chatfield, Secretary to the Board Melanson, Director of Institutional Effectiveness Vigezzi</a:t>
            </a:r>
          </a:p>
          <a:p>
            <a:r>
              <a:rPr lang="en-US" sz="2100" dirty="0"/>
              <a:t>Following an established timeline for deliverables, committee members worked with other staff members as necessary to assemble and write the sections of the report, including completion of the data forms.  </a:t>
            </a:r>
          </a:p>
          <a:p>
            <a:r>
              <a:rPr lang="en-US" sz="2100" dirty="0"/>
              <a:t>A complete draft was submitted to NEASC for feedback prior to the final submission.  The 150 page final report was submitted on August 15, 2018.</a:t>
            </a:r>
          </a:p>
        </p:txBody>
      </p:sp>
    </p:spTree>
    <p:extLst>
      <p:ext uri="{BB962C8B-B14F-4D97-AF65-F5344CB8AC3E}">
        <p14:creationId xmlns:p14="http://schemas.microsoft.com/office/powerpoint/2010/main" val="4074772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Interim (5</a:t>
            </a:r>
            <a:r>
              <a:rPr lang="en-US" b="1" baseline="30000" dirty="0"/>
              <a:t>th</a:t>
            </a:r>
            <a:r>
              <a:rPr lang="en-US" b="1" dirty="0"/>
              <a:t> Year) Report for the New England Commission of Higher Education (NECHE)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418" y="1690688"/>
            <a:ext cx="10616382" cy="4352925"/>
          </a:xfrm>
        </p:spPr>
        <p:txBody>
          <a:bodyPr>
            <a:noAutofit/>
          </a:bodyPr>
          <a:lstStyle/>
          <a:p>
            <a:r>
              <a:rPr lang="en-US" sz="1650" dirty="0"/>
              <a:t>Notified in December that NECHE accepted the interim report.</a:t>
            </a:r>
          </a:p>
          <a:p>
            <a:r>
              <a:rPr lang="en-US" sz="1650" dirty="0"/>
              <a:t>Our plans to offer online baccalaureate degrees in Environmental Studies, Environmental Criminal Justice, Wildlife Conservation, and Sustainable Business Management were accepted by the Commission.</a:t>
            </a:r>
          </a:p>
          <a:p>
            <a:r>
              <a:rPr lang="en-US" sz="1650" dirty="0"/>
              <a:t>Of note, NECHE commended the college for submission of an informative report including a thoughtful reflective essay, and commitment to our mission emphasizing sustainability science as the educational framework.</a:t>
            </a:r>
          </a:p>
          <a:p>
            <a:r>
              <a:rPr lang="en-US" sz="1650" dirty="0"/>
              <a:t>Confirmed the comprehensive evaluation for Fall 2022. In addition to information included in all self-studies, this report should emphasize success in:</a:t>
            </a:r>
          </a:p>
          <a:p>
            <a:pPr marL="914400" lvl="1" indent="-457200">
              <a:buAutoNum type="arabicParenBoth"/>
            </a:pPr>
            <a:r>
              <a:rPr lang="en-US" sz="1650" dirty="0"/>
              <a:t>Evaluating the effectiveness of its new academic structure, including the replacement of Academic Centers with Schools, and the faculty assignment model consisting of professoriate and instructor tracks</a:t>
            </a:r>
          </a:p>
          <a:p>
            <a:pPr marL="914400" lvl="1" indent="-457200">
              <a:buAutoNum type="arabicParenBoth"/>
            </a:pPr>
            <a:r>
              <a:rPr lang="en-US" sz="1650" dirty="0"/>
              <a:t>Evaluating the impact of its student success initiatives on enrollment and retention goals</a:t>
            </a:r>
          </a:p>
          <a:p>
            <a:pPr marL="914400" lvl="1" indent="-457200">
              <a:buAutoNum type="arabicParenBoth"/>
            </a:pPr>
            <a:r>
              <a:rPr lang="en-US" sz="1650" dirty="0"/>
              <a:t>Achieving enrollment and retention goals in the new online programs and ensuring that multi-year funding plans for increased capacity to support expected growth in these programs</a:t>
            </a:r>
          </a:p>
          <a:p>
            <a:pPr marL="914400" lvl="1" indent="-457200">
              <a:buAutoNum type="arabicParenBoth"/>
            </a:pPr>
            <a:r>
              <a:rPr lang="en-US" sz="1650" dirty="0"/>
              <a:t>Continue to clearly distinguish the role of the chief academic officer in the oversight of all academic programs offered by the College. </a:t>
            </a:r>
          </a:p>
        </p:txBody>
      </p:sp>
    </p:spTree>
    <p:extLst>
      <p:ext uri="{BB962C8B-B14F-4D97-AF65-F5344CB8AC3E}">
        <p14:creationId xmlns:p14="http://schemas.microsoft.com/office/powerpoint/2010/main" val="3556198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584" y="-32657"/>
            <a:ext cx="5461416" cy="6923314"/>
          </a:xfrm>
          <a:prstGeom prst="rect">
            <a:avLst/>
          </a:prstGeom>
          <a:ln w="6350">
            <a:solidFill>
              <a:srgbClr val="FFAC1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65125"/>
            <a:ext cx="5288692" cy="915409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Ensure Transfer Friendliness for Flagship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341918"/>
            <a:ext cx="6014297" cy="4910455"/>
          </a:xfrm>
        </p:spPr>
        <p:txBody>
          <a:bodyPr>
            <a:noAutofit/>
          </a:bodyPr>
          <a:lstStyle/>
          <a:p>
            <a:r>
              <a:rPr lang="en-US" sz="1850" dirty="0"/>
              <a:t>Flagship academics has focused on the development of +2 programs (sometimes called degree completions) for all degree majors.</a:t>
            </a:r>
          </a:p>
          <a:p>
            <a:r>
              <a:rPr lang="en-US" sz="1850" dirty="0"/>
              <a:t>The purpose of this work is to facilitate awarding credit to students with associates degrees to ensure that they finish a Unity College baccalaureate degree within two years of enrolling in the flagship SEBU. </a:t>
            </a:r>
          </a:p>
          <a:p>
            <a:r>
              <a:rPr lang="en-US" sz="1850" dirty="0"/>
              <a:t>Flagship faculty began work on this project during the August professional development days.</a:t>
            </a:r>
          </a:p>
          <a:p>
            <a:r>
              <a:rPr lang="en-US" sz="1850" dirty="0"/>
              <a:t>SEC and SBC School Meetings continued this work through the fall, resulting in the completion of 16, draft +2 programs.</a:t>
            </a:r>
          </a:p>
          <a:p>
            <a:r>
              <a:rPr lang="en-US" sz="1850" dirty="0"/>
              <a:t>Finished drafts are being digitally prepared for next adoption steps, including review by the academic regulations committee.</a:t>
            </a:r>
          </a:p>
          <a:p>
            <a:r>
              <a:rPr lang="en-US" sz="1850" dirty="0"/>
              <a:t>The goal is to include requirements for +2 programs in the 2019-20 Unity College Catalog for the Flagship Campus.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29865" y="324858"/>
            <a:ext cx="5814746" cy="9556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416632" y="486548"/>
            <a:ext cx="10194611" cy="681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50" dirty="0">
                <a:solidFill>
                  <a:schemeClr val="accent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 of the college</a:t>
            </a:r>
            <a: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			     </a:t>
            </a:r>
            <a:br>
              <a:rPr lang="en-US" altLang="en-US" sz="16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600" b="1" dirty="0">
                <a:latin typeface="Avenir LT Std 45 Book" panose="020B05020202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January 2019</a:t>
            </a:r>
            <a:br>
              <a:rPr lang="en-US" altLang="en-US" sz="1600" dirty="0">
                <a:solidFill>
                  <a:schemeClr val="bg1"/>
                </a:solidFill>
                <a:latin typeface="Ostrich Sans Bold" panose="000008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73" y="85512"/>
            <a:ext cx="1360521" cy="14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2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b="4238"/>
          <a:stretch/>
        </p:blipFill>
        <p:spPr>
          <a:xfrm>
            <a:off x="8934451" y="60959"/>
            <a:ext cx="3135629" cy="228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59803"/>
          </a:xfrm>
        </p:spPr>
        <p:txBody>
          <a:bodyPr/>
          <a:lstStyle/>
          <a:p>
            <a:r>
              <a:rPr lang="en-US" b="1" dirty="0"/>
              <a:t>Maximize Physical Assets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27761"/>
            <a:ext cx="7801292" cy="176783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7200" u="sng" dirty="0"/>
              <a:t>Unity College Center for the Arts (UCCA)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The refurbished space contains art studios and classrooms, a new media lab, faculty offices, theater, and art gallery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11 arts and humanities classes were held in this facility in Fall 2018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Hosted numerous other events including art openings, receptions, and performances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839788" y="2773046"/>
            <a:ext cx="10849292" cy="3690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7200" u="sng" dirty="0"/>
              <a:t>Sky Lodge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3 flagship courses (AE 4003, PF 2123, PF 4123) stayed at the property and incorporated Sky Lodge in their curriculum during the fall.  Plans for additional spring course trips are underway.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Hosting CL 2882 Snowmobile Skills as a J-term class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Planning exciting May courses including AN 2883: Archaeological Field Methods, BI 2111: Themes in Fisheries and Aquaculture: Beginning and Intermediate Fly-Fishing, and HU 2022: Literature of Fly-Fishing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200" u="sng" dirty="0"/>
              <a:t>Portland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Building use remains in planning stages.  Anyone with ideas to share should send them to Erika Latty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7200" u="sng" dirty="0"/>
              <a:t>McKay Farm and Research Station</a:t>
            </a:r>
            <a:endParaRPr lang="en-US" sz="7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Served as research station for 6 Fall flagship courses (BI 4703, SA 1003, SA 2113, IC 3413, GL 3044, and PS 2023)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Preparing to support 4 Flagship courses for Spring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888065" y="2226394"/>
            <a:ext cx="2103653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www.unity.edu/ugo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907575" y="6371271"/>
            <a:ext cx="3284425" cy="4393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AC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LT Std 45 Book" panose="020B0502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Up Next: Jim Kauppila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3383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17818</TotalTime>
  <Words>3124</Words>
  <Application>Microsoft Macintosh PowerPoint</Application>
  <PresentationFormat>Widescreen</PresentationFormat>
  <Paragraphs>431</Paragraphs>
  <Slides>54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Avenir LT Std 45 Book</vt:lpstr>
      <vt:lpstr>Bembo Std</vt:lpstr>
      <vt:lpstr>Calibri</vt:lpstr>
      <vt:lpstr>Century Gothic</vt:lpstr>
      <vt:lpstr>Ostrich Sans Bold</vt:lpstr>
      <vt:lpstr>Times New Roman</vt:lpstr>
      <vt:lpstr>Office Theme</vt:lpstr>
      <vt:lpstr>PowerPoint Presentation</vt:lpstr>
      <vt:lpstr>Mission</vt:lpstr>
      <vt:lpstr>Making headlines in 2018</vt:lpstr>
      <vt:lpstr>Priorities for AY 18-19</vt:lpstr>
      <vt:lpstr>PowerPoint Presentation</vt:lpstr>
      <vt:lpstr>Interim (5th Year) Report for the New England Commission of Higher Education (NECHE)</vt:lpstr>
      <vt:lpstr>Interim (5th Year) Report for the New England Commission of Higher Education (NECHE)</vt:lpstr>
      <vt:lpstr>Ensure Transfer Friendliness for Flagship</vt:lpstr>
      <vt:lpstr>Maximize Physical Assets</vt:lpstr>
      <vt:lpstr>PowerPoint Presentation</vt:lpstr>
      <vt:lpstr>Founders Hall South &amp;  18 Quaker Hill Road</vt:lpstr>
      <vt:lpstr>Founders Hall South &amp;  18 Quaker Hill Road</vt:lpstr>
      <vt:lpstr>PowerPoint Presentation</vt:lpstr>
      <vt:lpstr>Crisis Management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Agenda</vt:lpstr>
      <vt:lpstr>PowerPoint Presentation</vt:lpstr>
      <vt:lpstr>PowerPoint Presentation</vt:lpstr>
      <vt:lpstr>Mid-Year Review Flagship</vt:lpstr>
      <vt:lpstr>Mid-Year Review Distance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Distance Education</vt:lpstr>
      <vt:lpstr>Distance Education</vt:lpstr>
      <vt:lpstr>PowerPoint Presentation</vt:lpstr>
      <vt:lpstr>Strategic Plan 2025</vt:lpstr>
      <vt:lpstr>Strategic plan development</vt:lpstr>
      <vt:lpstr>PowerPoint Presentation</vt:lpstr>
      <vt:lpstr>Status of the plan</vt:lpstr>
      <vt:lpstr>PowerPoint Presentation</vt:lpstr>
      <vt:lpstr>PowerPoint Presentation</vt:lpstr>
      <vt:lpstr>PowerPoint Presentation</vt:lpstr>
      <vt:lpstr>Core Values FINAL DRAFT</vt:lpstr>
      <vt:lpstr>Core Value Statements FIRST Draft </vt:lpstr>
      <vt:lpstr>Core Value Statements FIRST Draft </vt:lpstr>
      <vt:lpstr>Core Value Statements FIRST Draft </vt:lpstr>
      <vt:lpstr>Core Value Statements FIRST Draft </vt:lpstr>
      <vt:lpstr>PowerPoint Presentation</vt:lpstr>
      <vt:lpstr>PowerPoint Presentation</vt:lpstr>
      <vt:lpstr>Agenda</vt:lpstr>
    </vt:vector>
  </TitlesOfParts>
  <Company>Unity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ACHIEVING AMERICA’S ENVIRONMENTAL COLLEGE</dc:title>
  <dc:creator>Joshua Plourde</dc:creator>
  <cp:lastModifiedBy>Microsoft Office User</cp:lastModifiedBy>
  <cp:revision>394</cp:revision>
  <dcterms:created xsi:type="dcterms:W3CDTF">2018-08-06T20:05:36Z</dcterms:created>
  <dcterms:modified xsi:type="dcterms:W3CDTF">2019-01-14T16:05:19Z</dcterms:modified>
</cp:coreProperties>
</file>